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260" r:id="rId2"/>
    <p:sldId id="363" r:id="rId3"/>
    <p:sldId id="404" r:id="rId4"/>
    <p:sldId id="301" r:id="rId5"/>
    <p:sldId id="356" r:id="rId6"/>
    <p:sldId id="303" r:id="rId7"/>
    <p:sldId id="307" r:id="rId8"/>
    <p:sldId id="298" r:id="rId9"/>
    <p:sldId id="295" r:id="rId10"/>
    <p:sldId id="407" r:id="rId11"/>
    <p:sldId id="408" r:id="rId12"/>
    <p:sldId id="409" r:id="rId13"/>
    <p:sldId id="410" r:id="rId14"/>
    <p:sldId id="411" r:id="rId15"/>
    <p:sldId id="412" r:id="rId16"/>
    <p:sldId id="413" r:id="rId17"/>
    <p:sldId id="398" r:id="rId18"/>
    <p:sldId id="308" r:id="rId19"/>
    <p:sldId id="357" r:id="rId20"/>
    <p:sldId id="401" r:id="rId21"/>
    <p:sldId id="309" r:id="rId22"/>
    <p:sldId id="304" r:id="rId23"/>
    <p:sldId id="306" r:id="rId24"/>
    <p:sldId id="359" r:id="rId25"/>
    <p:sldId id="315"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299" r:id="rId39"/>
    <p:sldId id="291" r:id="rId40"/>
    <p:sldId id="289" r:id="rId41"/>
    <p:sldId id="290" r:id="rId42"/>
    <p:sldId id="293" r:id="rId43"/>
    <p:sldId id="375" r:id="rId44"/>
    <p:sldId id="292" r:id="rId45"/>
    <p:sldId id="323" r:id="rId46"/>
    <p:sldId id="325" r:id="rId47"/>
    <p:sldId id="326" r:id="rId48"/>
    <p:sldId id="327" r:id="rId49"/>
    <p:sldId id="329" r:id="rId50"/>
    <p:sldId id="330" r:id="rId51"/>
    <p:sldId id="331" r:id="rId52"/>
    <p:sldId id="399" r:id="rId53"/>
    <p:sldId id="400" r:id="rId54"/>
    <p:sldId id="332" r:id="rId55"/>
    <p:sldId id="333" r:id="rId56"/>
    <p:sldId id="334" r:id="rId57"/>
    <p:sldId id="337" r:id="rId58"/>
    <p:sldId id="336" r:id="rId59"/>
    <p:sldId id="335" r:id="rId60"/>
    <p:sldId id="338" r:id="rId61"/>
    <p:sldId id="328" r:id="rId62"/>
    <p:sldId id="296" r:id="rId63"/>
    <p:sldId id="288" r:id="rId64"/>
    <p:sldId id="371" r:id="rId65"/>
    <p:sldId id="372" r:id="rId66"/>
    <p:sldId id="294" r:id="rId67"/>
    <p:sldId id="403" r:id="rId68"/>
    <p:sldId id="374" r:id="rId69"/>
    <p:sldId id="322" r:id="rId70"/>
    <p:sldId id="353" r:id="rId71"/>
    <p:sldId id="393" r:id="rId72"/>
    <p:sldId id="389" r:id="rId73"/>
    <p:sldId id="354" r:id="rId74"/>
    <p:sldId id="300" r:id="rId75"/>
    <p:sldId id="340" r:id="rId76"/>
    <p:sldId id="341" r:id="rId77"/>
    <p:sldId id="342" r:id="rId78"/>
    <p:sldId id="344" r:id="rId79"/>
    <p:sldId id="345" r:id="rId80"/>
    <p:sldId id="346" r:id="rId81"/>
    <p:sldId id="347" r:id="rId82"/>
    <p:sldId id="348" r:id="rId83"/>
    <p:sldId id="349" r:id="rId84"/>
    <p:sldId id="391" r:id="rId85"/>
    <p:sldId id="350" r:id="rId86"/>
    <p:sldId id="321" r:id="rId87"/>
    <p:sldId id="324" r:id="rId88"/>
    <p:sldId id="351" r:id="rId89"/>
    <p:sldId id="352" r:id="rId90"/>
    <p:sldId id="406" r:id="rId91"/>
    <p:sldId id="392" r:id="rId92"/>
    <p:sldId id="316" r:id="rId93"/>
    <p:sldId id="355" r:id="rId94"/>
    <p:sldId id="390" r:id="rId95"/>
    <p:sldId id="402" r:id="rId96"/>
    <p:sldId id="360" r:id="rId97"/>
    <p:sldId id="361" r:id="rId98"/>
    <p:sldId id="362" r:id="rId99"/>
    <p:sldId id="394" r:id="rId100"/>
    <p:sldId id="358" r:id="rId101"/>
    <p:sldId id="319" r:id="rId102"/>
    <p:sldId id="365" r:id="rId103"/>
    <p:sldId id="405" r:id="rId104"/>
    <p:sldId id="366" r:id="rId105"/>
    <p:sldId id="339" r:id="rId106"/>
    <p:sldId id="373" r:id="rId107"/>
    <p:sldId id="367" r:id="rId108"/>
    <p:sldId id="368" r:id="rId109"/>
    <p:sldId id="369" r:id="rId110"/>
    <p:sldId id="370" r:id="rId1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p:scale>
          <a:sx n="100" d="100"/>
          <a:sy n="100" d="100"/>
        </p:scale>
        <p:origin x="4194" y="1500"/>
      </p:cViewPr>
      <p:guideLst>
        <p:guide orient="horz" pos="4320"/>
        <p:guide pos="2880"/>
      </p:guideLst>
    </p:cSldViewPr>
  </p:slideViewPr>
  <p:notesTextViewPr>
    <p:cViewPr>
      <p:scale>
        <a:sx n="3" d="2"/>
        <a:sy n="3" d="2"/>
      </p:scale>
      <p:origin x="0" y="0"/>
    </p:cViewPr>
  </p:notesTextViewPr>
  <p:sorterViewPr>
    <p:cViewPr varScale="1">
      <p:scale>
        <a:sx n="1" d="1"/>
        <a:sy n="1" d="1"/>
      </p:scale>
      <p:origin x="0" y="-109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2020/5/30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2020/5/30</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2020/5/30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2020/5/30</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2020</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923925" y="1133475"/>
            <a:ext cx="7315200" cy="4876800"/>
          </a:xfrm>
          <a:prstGeom prst="rect">
            <a:avLst/>
          </a:prstGeom>
        </p:spPr>
      </p:pic>
      <p:sp>
        <p:nvSpPr>
          <p:cNvPr id="3" name="タイトル 2"/>
          <p:cNvSpPr>
            <a:spLocks noGrp="1"/>
          </p:cNvSpPr>
          <p:nvPr>
            <p:ph type="title"/>
          </p:nvPr>
        </p:nvSpPr>
        <p:spPr/>
        <p:txBody>
          <a:bodyPr/>
          <a:lstStyle/>
          <a:p>
            <a:r>
              <a:rPr kumimoji="1" lang="ja-JP" altLang="en-US" dirty="0" smtClean="0"/>
              <a:t>レベル１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
        <p:nvSpPr>
          <p:cNvPr id="14" name="テキスト ボックス 13"/>
          <p:cNvSpPr txBox="1"/>
          <p:nvPr/>
        </p:nvSpPr>
        <p:spPr>
          <a:xfrm>
            <a:off x="2524125" y="6082801"/>
            <a:ext cx="4339650" cy="369332"/>
          </a:xfrm>
          <a:prstGeom prst="rect">
            <a:avLst/>
          </a:prstGeom>
          <a:noFill/>
        </p:spPr>
        <p:txBody>
          <a:bodyPr wrap="none" rtlCol="0">
            <a:spAutoFit/>
          </a:bodyPr>
          <a:lstStyle/>
          <a:p>
            <a:r>
              <a:rPr kumimoji="1" lang="ja-JP" altLang="en-US" dirty="0" smtClean="0"/>
              <a:t>一番簡単な場合．類似度は０になるはず</a:t>
            </a:r>
            <a:endParaRPr kumimoji="1" lang="ja-JP" altLang="en-US" dirty="0"/>
          </a:p>
        </p:txBody>
      </p:sp>
    </p:spTree>
    <p:extLst>
      <p:ext uri="{BB962C8B-B14F-4D97-AF65-F5344CB8AC3E}">
        <p14:creationId xmlns:p14="http://schemas.microsoft.com/office/powerpoint/2010/main" val="3227196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７．課題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err="1" smtClean="0"/>
              <a:t>imagemagick</a:t>
            </a:r>
            <a:r>
              <a:rPr kumimoji="1" lang="ja-JP" altLang="en-US" dirty="0" smtClean="0"/>
              <a:t>で様々な画像処理を実行せよ．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endParaRPr kumimoji="1" lang="en-US" altLang="ja-JP" dirty="0" smtClean="0"/>
          </a:p>
          <a:p>
            <a:r>
              <a:rPr kumimoji="1" lang="ja-JP" altLang="en-US" dirty="0" smtClean="0"/>
              <a:t>課題</a:t>
            </a:r>
            <a:r>
              <a:rPr kumimoji="1" lang="ja-JP" altLang="en-US" dirty="0" smtClean="0"/>
              <a:t>のレベル１をクリア</a:t>
            </a:r>
            <a:r>
              <a:rPr kumimoji="1" lang="ja-JP" altLang="en-US" dirty="0" smtClean="0"/>
              <a:t>せよ</a:t>
            </a:r>
            <a:endParaRPr kumimoji="1" lang="en-US" altLang="ja-JP" dirty="0" smtClean="0"/>
          </a:p>
          <a:p>
            <a:pPr lvl="1"/>
            <a:r>
              <a:rPr lang="ja-JP" altLang="en-US" dirty="0"/>
              <a:t>非常</a:t>
            </a:r>
            <a:r>
              <a:rPr lang="ja-JP" altLang="en-US" dirty="0" smtClean="0"/>
              <a:t>に時間がかかるはず</a:t>
            </a:r>
            <a:endParaRPr kumimoji="1" lang="en-US" altLang="ja-JP" dirty="0" smtClean="0"/>
          </a:p>
          <a:p>
            <a:r>
              <a:rPr lang="en-US" altLang="ja-JP" dirty="0" smtClean="0"/>
              <a:t>matching</a:t>
            </a:r>
            <a:r>
              <a:rPr lang="ja-JP" altLang="en-US" dirty="0" smtClean="0"/>
              <a:t>のコンパイルオプションを変えると実行速度が変わることを確認</a:t>
            </a:r>
            <a:r>
              <a:rPr lang="ja-JP" altLang="en-US" dirty="0" smtClean="0"/>
              <a:t>せよ</a:t>
            </a:r>
            <a:endParaRPr lang="en-US" altLang="ja-JP" dirty="0" smtClean="0"/>
          </a:p>
          <a:p>
            <a:pPr lvl="1"/>
            <a:r>
              <a:rPr kumimoji="1" lang="ja-JP" altLang="en-US" dirty="0" smtClean="0"/>
              <a:t>一気に速くなるはず</a:t>
            </a:r>
            <a:endParaRPr kumimoji="1" lang="en-US" altLang="ja-JP" dirty="0" smtClean="0"/>
          </a:p>
          <a:p>
            <a:r>
              <a:rPr lang="en-US" altLang="ja-JP" dirty="0"/>
              <a:t>matching</a:t>
            </a:r>
            <a:r>
              <a:rPr lang="ja-JP" altLang="en-US" dirty="0" smtClean="0"/>
              <a:t>の実行オプション</a:t>
            </a:r>
            <a:r>
              <a:rPr lang="ja-JP" altLang="en-US" dirty="0"/>
              <a:t>を変えると実行速度が変わることを確認</a:t>
            </a:r>
            <a:r>
              <a:rPr lang="ja-JP" altLang="en-US" dirty="0" smtClean="0"/>
              <a:t>せよ</a:t>
            </a:r>
            <a:endParaRPr lang="en-US" altLang="ja-JP" dirty="0" smtClean="0"/>
          </a:p>
          <a:p>
            <a:pPr lvl="1"/>
            <a:r>
              <a:rPr kumimoji="1" lang="ja-JP" altLang="en-US" dirty="0" smtClean="0"/>
              <a:t>グレイスケールを使うとさらに速くなるはず．精度はわからない．</a:t>
            </a:r>
            <a:endParaRPr kumimoji="1" lang="en-US" altLang="ja-JP" dirty="0" smtClean="0"/>
          </a:p>
          <a:p>
            <a:r>
              <a:rPr lang="ja-JP" altLang="en-US" dirty="0" smtClean="0"/>
              <a:t>課題</a:t>
            </a:r>
            <a:r>
              <a:rPr lang="ja-JP" altLang="en-US" dirty="0"/>
              <a:t>の</a:t>
            </a:r>
            <a:r>
              <a:rPr lang="ja-JP" altLang="en-US" dirty="0" smtClean="0"/>
              <a:t>レベル</a:t>
            </a:r>
            <a:r>
              <a:rPr lang="ja-JP" altLang="en-US" dirty="0" smtClean="0"/>
              <a:t>２以降にチャレンジせよ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a:t>
            </a:r>
            <a:r>
              <a:rPr lang="ja-JP" altLang="en-US" dirty="0" smtClean="0"/>
              <a:t>までをクリアする</a:t>
            </a:r>
            <a:endParaRPr lang="en-US" altLang="ja-JP" dirty="0" smtClean="0"/>
          </a:p>
          <a:p>
            <a:pPr lvl="1"/>
            <a:r>
              <a:rPr kumimoji="1" lang="ja-JP" altLang="en-US" dirty="0" smtClean="0"/>
              <a:t>速度・精度のどちらかを追求するか，そのバランスを追求するか，もしくはどちらも追及する</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102</a:t>
            </a:fld>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4600" y="1440000"/>
            <a:ext cx="8460000" cy="5213894"/>
          </a:xfrm>
        </p:spPr>
        <p:txBody>
          <a:bodyPr/>
          <a:lstStyle/>
          <a:p>
            <a:r>
              <a:rPr kumimoji="1" lang="ja-JP" altLang="en-US" dirty="0" smtClean="0"/>
              <a:t>違う画像を使って，プログラムを検証</a:t>
            </a:r>
            <a:endParaRPr kumimoji="1" lang="en-US" altLang="ja-JP" dirty="0" smtClean="0"/>
          </a:p>
          <a:p>
            <a:r>
              <a:rPr lang="en-US" altLang="ja-JP" dirty="0" smtClean="0"/>
              <a:t>run.sh</a:t>
            </a:r>
            <a:r>
              <a:rPr lang="ja-JP" altLang="en-US" dirty="0" smtClean="0"/>
              <a:t>の簡単な修正が必要</a:t>
            </a:r>
            <a:endParaRPr lang="en-US" altLang="ja-JP" dirty="0" smtClean="0"/>
          </a:p>
          <a:p>
            <a:r>
              <a:rPr lang="ja-JP" altLang="en-US" dirty="0" smtClean="0"/>
              <a:t>答え合わせのコマンドは</a:t>
            </a:r>
            <a:r>
              <a:rPr lang="en-US" altLang="ja-JP" dirty="0" smtClean="0"/>
              <a:t/>
            </a:r>
            <a:br>
              <a:rPr lang="en-US" altLang="ja-JP" dirty="0" smtClean="0"/>
            </a:br>
            <a:r>
              <a:rPr lang="en-US" altLang="ja-JP" dirty="0" smtClean="0"/>
              <a:t>	</a:t>
            </a:r>
            <a:r>
              <a:rPr lang="en-US" altLang="ja-JP" dirty="0" err="1" smtClean="0"/>
              <a:t>sh</a:t>
            </a:r>
            <a:r>
              <a:rPr lang="en-US" altLang="ja-JP" dirty="0" smtClean="0"/>
              <a:t> </a:t>
            </a:r>
            <a:r>
              <a:rPr lang="en-US" altLang="ja-JP" dirty="0"/>
              <a:t>answer</a:t>
            </a:r>
            <a:r>
              <a:rPr lang="en-US" altLang="ja-JP" dirty="0">
                <a:solidFill>
                  <a:srgbClr val="FF0000"/>
                </a:solidFill>
              </a:rPr>
              <a:t>_final</a:t>
            </a:r>
            <a:r>
              <a:rPr lang="en-US" altLang="ja-JP" dirty="0"/>
              <a:t>.sh  result level1</a:t>
            </a:r>
            <a:endParaRPr lang="en-US" altLang="ja-JP" dirty="0" smtClean="0"/>
          </a:p>
          <a:p>
            <a:endParaRPr kumimoji="1" lang="en-US" altLang="ja-JP" dirty="0" smtClean="0"/>
          </a:p>
        </p:txBody>
      </p:sp>
      <p:sp>
        <p:nvSpPr>
          <p:cNvPr id="3" name="タイトル 2"/>
          <p:cNvSpPr>
            <a:spLocks noGrp="1"/>
          </p:cNvSpPr>
          <p:nvPr>
            <p:ph type="title"/>
          </p:nvPr>
        </p:nvSpPr>
        <p:spPr/>
        <p:txBody>
          <a:bodyPr/>
          <a:lstStyle/>
          <a:p>
            <a:r>
              <a:rPr kumimoji="1" lang="en-US" altLang="ja-JP" dirty="0" smtClean="0"/>
              <a:t>4</a:t>
            </a:r>
            <a:r>
              <a:rPr kumimoji="1" lang="ja-JP" altLang="en-US" dirty="0" smtClean="0"/>
              <a:t>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103</a:t>
            </a:fld>
            <a:endParaRPr lang="ja-JP" altLang="en-US" dirty="0"/>
          </a:p>
        </p:txBody>
      </p:sp>
      <p:sp>
        <p:nvSpPr>
          <p:cNvPr id="5" name="正方形/長方形 4"/>
          <p:cNvSpPr/>
          <p:nvPr/>
        </p:nvSpPr>
        <p:spPr>
          <a:xfrm>
            <a:off x="2766500" y="3733905"/>
            <a:ext cx="6134100" cy="3046988"/>
          </a:xfrm>
          <a:prstGeom prst="rect">
            <a:avLst/>
          </a:prstGeom>
        </p:spPr>
        <p:txBody>
          <a:bodyPr wrap="square">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#!/bin/</a:t>
            </a:r>
            <a:r>
              <a:rPr lang="en-US" altLang="ja-JP" sz="800" dirty="0" err="1">
                <a:solidFill>
                  <a:srgbClr val="000000"/>
                </a:solidFill>
                <a:latin typeface="ＭＳ ゴシック" panose="020B0609070205080204" pitchFamily="49" charset="-128"/>
                <a:ea typeface="ＭＳ ゴシック" panose="020B0609070205080204" pitchFamily="49" charset="-128"/>
              </a:rPr>
              <a:t>sh</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8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ja-JP" altLang="en-US" sz="8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800" dirty="0">
                <a:solidFill>
                  <a:srgbClr val="000000"/>
                </a:solidFill>
                <a:latin typeface="ＭＳ ゴシック" panose="020B0609070205080204" pitchFamily="49" charset="-128"/>
                <a:ea typeface="ＭＳ ゴシック" panose="020B0609070205080204" pitchFamily="49" charset="-128"/>
              </a:rPr>
              <a:t>for image in $1/</a:t>
            </a:r>
            <a:r>
              <a:rPr lang="en-US" altLang="ja-JP" sz="800" dirty="0">
                <a:solidFill>
                  <a:srgbClr val="FF0000"/>
                </a:solidFill>
                <a:latin typeface="ＭＳ ゴシック" panose="020B0609070205080204" pitchFamily="49" charset="-128"/>
                <a:ea typeface="ＭＳ ゴシック" panose="020B0609070205080204" pitchFamily="49" charset="-128"/>
              </a:rPr>
              <a:t>test</a:t>
            </a:r>
            <a:r>
              <a:rPr lang="en-US" altLang="ja-JP" sz="800" dirty="0">
                <a:solidFill>
                  <a:srgbClr val="000000"/>
                </a:solidFill>
                <a:latin typeface="ＭＳ ゴシック" panose="020B0609070205080204" pitchFamily="49" charset="-128"/>
                <a:ea typeface="ＭＳ ゴシック" panose="020B0609070205080204" pitchFamily="49" charset="-128"/>
              </a:rPr>
              <a:t>/*.ppm; do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a:t>
            </a:r>
            <a:r>
              <a:rPr lang="en-US" altLang="ja-JP" sz="800" dirty="0">
                <a:solidFill>
                  <a:schemeClr val="tx1">
                    <a:lumMod val="50000"/>
                    <a:lumOff val="50000"/>
                  </a:schemeClr>
                </a:solidFill>
                <a:latin typeface="+mj-ea"/>
              </a:rPr>
              <a:t>/test/</a:t>
            </a:r>
            <a:r>
              <a:rPr lang="ja-JP" altLang="en-US" sz="800" dirty="0">
                <a:solidFill>
                  <a:schemeClr val="tx1">
                    <a:lumMod val="50000"/>
                    <a:lumOff val="50000"/>
                  </a:schemeClr>
                </a:solidFill>
                <a:latin typeface="+mj-ea"/>
              </a:rPr>
              <a:t>のディレクトリ内のすべての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ファイルに関してループ</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${image}`</a:t>
            </a:r>
          </a:p>
          <a:p>
            <a:r>
              <a:rPr lang="en-US" altLang="ja-JP" sz="800" dirty="0">
                <a:solidFill>
                  <a:srgbClr val="000000"/>
                </a:solidFill>
                <a:latin typeface="ＭＳ ゴシック" panose="020B0609070205080204" pitchFamily="49" charset="-128"/>
                <a:ea typeface="ＭＳ ゴシック" panose="020B0609070205080204" pitchFamily="49" charset="-128"/>
              </a:rPr>
              <a:t>    name="</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x=0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変数ｘを０に</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   convert -median 1 "${image}" "${name}"</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Imagemagick</a:t>
            </a:r>
            <a:r>
              <a:rPr lang="ja-JP" altLang="en-US" sz="800" dirty="0">
                <a:solidFill>
                  <a:schemeClr val="tx1">
                    <a:lumMod val="50000"/>
                    <a:lumOff val="50000"/>
                  </a:schemeClr>
                </a:solidFill>
                <a:latin typeface="+mj-ea"/>
              </a:rPr>
              <a:t>で処理して</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imgproc</a:t>
            </a:r>
            <a:r>
              <a:rPr lang="ja-JP" altLang="en-US" sz="800" dirty="0">
                <a:solidFill>
                  <a:schemeClr val="tx1">
                    <a:lumMod val="50000"/>
                    <a:lumOff val="50000"/>
                  </a:schemeClr>
                </a:solidFill>
                <a:latin typeface="+mj-ea"/>
              </a:rPr>
              <a:t>に書き出し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rotation=0 </a:t>
            </a:r>
            <a:r>
              <a:rPr lang="en-US" altLang="ja-JP" sz="800" dirty="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800" dirty="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8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ベースネームを表示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for template in $1/*.ppm; do</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引数のディレクトリ内すべての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に関してループ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echo `</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${template}`</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テンプレート画像の名前を表示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if [ $x = 0 ]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もし変数ｘが０だったら？</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then</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下記コマンドを実行．</a:t>
            </a:r>
            <a:r>
              <a:rPr lang="en-US" altLang="ja-JP" sz="800" dirty="0" err="1">
                <a:solidFill>
                  <a:schemeClr val="tx1">
                    <a:lumMod val="50000"/>
                    <a:lumOff val="50000"/>
                  </a:schemeClr>
                </a:solidFill>
                <a:latin typeface="+mj-ea"/>
              </a:rPr>
              <a:t>cp</a:t>
            </a:r>
            <a:r>
              <a:rPr lang="ja-JP" altLang="en-US" sz="800" dirty="0">
                <a:solidFill>
                  <a:schemeClr val="tx1">
                    <a:lumMod val="50000"/>
                    <a:lumOff val="50000"/>
                  </a:schemeClr>
                </a:solidFill>
                <a:latin typeface="+mj-ea"/>
              </a:rPr>
              <a:t>は，出力テキストをクリアして，結果を</a:t>
            </a:r>
            <a:r>
              <a:rPr lang="en-US" altLang="ja-JP" sz="800" dirty="0">
                <a:solidFill>
                  <a:schemeClr val="tx1">
                    <a:lumMod val="50000"/>
                    <a:lumOff val="50000"/>
                  </a:schemeClr>
                </a:solidFill>
                <a:latin typeface="+mj-ea"/>
              </a:rPr>
              <a:t>print</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オプションや閾値の変更を試してみること．</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800" dirty="0" err="1">
                <a:solidFill>
                  <a:srgbClr val="000000"/>
                </a:solidFill>
                <a:latin typeface="ＭＳ ゴシック" panose="020B0609070205080204" pitchFamily="49" charset="-128"/>
                <a:ea typeface="ＭＳ ゴシック" panose="020B0609070205080204" pitchFamily="49" charset="-128"/>
              </a:rPr>
              <a:t>cp</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x=1</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に１を代入して，同じ画像ファイルではクリア命令をしないようにする</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else</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最初以外（</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１</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は</a:t>
            </a:r>
            <a:r>
              <a:rPr lang="en-US" altLang="ja-JP" sz="800" dirty="0">
                <a:solidFill>
                  <a:schemeClr val="tx1">
                    <a:lumMod val="50000"/>
                    <a:lumOff val="50000"/>
                  </a:schemeClr>
                </a:solidFill>
                <a:latin typeface="+mj-ea"/>
              </a:rPr>
              <a:t>c</a:t>
            </a:r>
            <a:r>
              <a:rPr lang="ja-JP" altLang="en-US" sz="800" dirty="0">
                <a:solidFill>
                  <a:schemeClr val="tx1">
                    <a:lumMod val="50000"/>
                    <a:lumOff val="50000"/>
                  </a:schemeClr>
                </a:solidFill>
                <a:latin typeface="+mj-ea"/>
              </a:rPr>
              <a:t>オプションを使わない</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800" dirty="0">
                <a:solidFill>
                  <a:srgbClr val="000000"/>
                </a:solidFill>
                <a:latin typeface="ＭＳ ゴシック" panose="020B0609070205080204" pitchFamily="49" charset="-128"/>
                <a:ea typeface="ＭＳ ゴシック" panose="020B0609070205080204" pitchFamily="49" charset="-128"/>
              </a:rPr>
              <a:t>fi</a:t>
            </a:r>
          </a:p>
          <a:p>
            <a:r>
              <a:rPr lang="en-US" altLang="ja-JP" sz="800" dirty="0">
                <a:solidFill>
                  <a:srgbClr val="000000"/>
                </a:solidFill>
                <a:latin typeface="ＭＳ ゴシック" panose="020B0609070205080204" pitchFamily="49" charset="-128"/>
                <a:ea typeface="ＭＳ ゴシック" panose="020B0609070205080204" pitchFamily="49" charset="-128"/>
              </a:rPr>
              <a:t>    done</a:t>
            </a: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空行を表示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done</a:t>
            </a:r>
            <a:endParaRPr lang="ja-JP" altLang="en-US" sz="800" dirty="0"/>
          </a:p>
        </p:txBody>
      </p:sp>
      <p:cxnSp>
        <p:nvCxnSpPr>
          <p:cNvPr id="7" name="直線矢印コネクタ 6"/>
          <p:cNvCxnSpPr/>
          <p:nvPr/>
        </p:nvCxnSpPr>
        <p:spPr>
          <a:xfrm flipV="1">
            <a:off x="1760025" y="4130675"/>
            <a:ext cx="2000250" cy="9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11150" y="4933032"/>
            <a:ext cx="3066673" cy="646331"/>
          </a:xfrm>
          <a:prstGeom prst="rect">
            <a:avLst/>
          </a:prstGeom>
          <a:noFill/>
        </p:spPr>
        <p:txBody>
          <a:bodyPr wrap="none" rtlCol="0">
            <a:spAutoFit/>
          </a:bodyPr>
          <a:lstStyle/>
          <a:p>
            <a:r>
              <a:rPr kumimoji="1" lang="en-US" altLang="ja-JP" dirty="0" smtClean="0"/>
              <a:t>test</a:t>
            </a:r>
            <a:r>
              <a:rPr kumimoji="1" lang="ja-JP" altLang="en-US" dirty="0" smtClean="0"/>
              <a:t>を</a:t>
            </a:r>
            <a:r>
              <a:rPr kumimoji="1" lang="en-US" altLang="ja-JP" dirty="0" smtClean="0"/>
              <a:t>final</a:t>
            </a:r>
            <a:r>
              <a:rPr kumimoji="1" lang="ja-JP" altLang="en-US" dirty="0" smtClean="0"/>
              <a:t>にリネームすると</a:t>
            </a:r>
            <a:endParaRPr kumimoji="1" lang="en-US" altLang="ja-JP" dirty="0" smtClean="0"/>
          </a:p>
          <a:p>
            <a:r>
              <a:rPr kumimoji="1" lang="ja-JP" altLang="en-US" dirty="0" smtClean="0"/>
              <a:t>別画像が使える</a:t>
            </a:r>
            <a:endParaRPr kumimoji="1" lang="ja-JP" altLang="en-US" dirty="0"/>
          </a:p>
        </p:txBody>
      </p:sp>
      <p:sp>
        <p:nvSpPr>
          <p:cNvPr id="10" name="正方形/長方形 9"/>
          <p:cNvSpPr/>
          <p:nvPr/>
        </p:nvSpPr>
        <p:spPr>
          <a:xfrm>
            <a:off x="4887577" y="6279742"/>
            <a:ext cx="2648482" cy="369332"/>
          </a:xfrm>
          <a:prstGeom prst="rect">
            <a:avLst/>
          </a:prstGeom>
        </p:spPr>
        <p:txBody>
          <a:bodyPr wrap="none">
            <a:spAutoFit/>
          </a:bodyPr>
          <a:lstStyle/>
          <a:p>
            <a:r>
              <a:rPr lang="en-US" altLang="ja-JP" dirty="0" smtClean="0"/>
              <a:t>run.sh</a:t>
            </a:r>
            <a:r>
              <a:rPr lang="ja-JP" altLang="en-US" dirty="0" smtClean="0"/>
              <a:t>のファイルの中身</a:t>
            </a:r>
            <a:endParaRPr lang="ja-JP" altLang="en-US" dirty="0"/>
          </a:p>
        </p:txBody>
      </p:sp>
    </p:spTree>
    <p:extLst>
      <p:ext uri="{BB962C8B-B14F-4D97-AF65-F5344CB8AC3E}">
        <p14:creationId xmlns:p14="http://schemas.microsoft.com/office/powerpoint/2010/main" val="3508459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８．参考資料・ヒント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104</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105</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106</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107</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108</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109</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
        <p:nvSpPr>
          <p:cNvPr id="14" name="テキスト ボックス 13"/>
          <p:cNvSpPr txBox="1"/>
          <p:nvPr/>
        </p:nvSpPr>
        <p:spPr>
          <a:xfrm>
            <a:off x="2524125" y="6082801"/>
            <a:ext cx="4801314" cy="369332"/>
          </a:xfrm>
          <a:prstGeom prst="rect">
            <a:avLst/>
          </a:prstGeom>
          <a:noFill/>
        </p:spPr>
        <p:txBody>
          <a:bodyPr wrap="none" rtlCol="0">
            <a:spAutoFit/>
          </a:bodyPr>
          <a:lstStyle/>
          <a:p>
            <a:r>
              <a:rPr kumimoji="1" lang="ja-JP" altLang="en-US" dirty="0" smtClean="0"/>
              <a:t>画像にノイズがのる．類似度は０に</a:t>
            </a:r>
            <a:r>
              <a:rPr kumimoji="1" lang="ja-JP" altLang="en-US" b="1" dirty="0" smtClean="0"/>
              <a:t>ならない</a:t>
            </a:r>
            <a:endParaRPr kumimoji="1" lang="ja-JP" altLang="en-US" b="1"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4105602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110</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
        <p:nvSpPr>
          <p:cNvPr id="14" name="テキスト ボックス 13"/>
          <p:cNvSpPr txBox="1"/>
          <p:nvPr/>
        </p:nvSpPr>
        <p:spPr>
          <a:xfrm>
            <a:off x="3335030" y="6082801"/>
            <a:ext cx="2492990" cy="369332"/>
          </a:xfrm>
          <a:prstGeom prst="rect">
            <a:avLst/>
          </a:prstGeom>
          <a:noFill/>
        </p:spPr>
        <p:txBody>
          <a:bodyPr wrap="none" rtlCol="0">
            <a:spAutoFit/>
          </a:bodyPr>
          <a:lstStyle/>
          <a:p>
            <a:r>
              <a:rPr kumimoji="1" lang="ja-JP" altLang="en-US" dirty="0" smtClean="0"/>
              <a:t>画像の明るさが変わる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8990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レベル４</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
        <p:nvSpPr>
          <p:cNvPr id="14" name="テキスト ボックス 13"/>
          <p:cNvSpPr txBox="1"/>
          <p:nvPr/>
        </p:nvSpPr>
        <p:spPr>
          <a:xfrm>
            <a:off x="2524125" y="6082801"/>
            <a:ext cx="3416320" cy="369332"/>
          </a:xfrm>
          <a:prstGeom prst="rect">
            <a:avLst/>
          </a:prstGeom>
          <a:noFill/>
        </p:spPr>
        <p:txBody>
          <a:bodyPr wrap="none" rtlCol="0">
            <a:spAutoFit/>
          </a:bodyPr>
          <a:lstStyle/>
          <a:p>
            <a:r>
              <a:rPr kumimoji="1" lang="ja-JP" altLang="en-US" dirty="0" smtClean="0"/>
              <a:t>テンプレートが背景に等価する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13982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
        <p:nvSpPr>
          <p:cNvPr id="14" name="テキスト ボックス 13"/>
          <p:cNvSpPr txBox="1"/>
          <p:nvPr/>
        </p:nvSpPr>
        <p:spPr>
          <a:xfrm>
            <a:off x="3238500" y="6082801"/>
            <a:ext cx="2723823" cy="369332"/>
          </a:xfrm>
          <a:prstGeom prst="rect">
            <a:avLst/>
          </a:prstGeom>
          <a:noFill/>
        </p:spPr>
        <p:txBody>
          <a:bodyPr wrap="none" rtlCol="0">
            <a:spAutoFit/>
          </a:bodyPr>
          <a:lstStyle/>
          <a:p>
            <a:r>
              <a:rPr kumimoji="1" lang="ja-JP" altLang="en-US" dirty="0" smtClean="0"/>
              <a:t>テンプレートが拡大する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5435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
        <p:nvSpPr>
          <p:cNvPr id="14" name="テキスト ボックス 13"/>
          <p:cNvSpPr txBox="1"/>
          <p:nvPr/>
        </p:nvSpPr>
        <p:spPr>
          <a:xfrm>
            <a:off x="3219450" y="6082801"/>
            <a:ext cx="2723823" cy="369332"/>
          </a:xfrm>
          <a:prstGeom prst="rect">
            <a:avLst/>
          </a:prstGeom>
          <a:noFill/>
        </p:spPr>
        <p:txBody>
          <a:bodyPr wrap="none" rtlCol="0">
            <a:spAutoFit/>
          </a:bodyPr>
          <a:lstStyle/>
          <a:p>
            <a:r>
              <a:rPr kumimoji="1" lang="ja-JP" altLang="en-US" dirty="0" smtClean="0"/>
              <a:t>テンプレートが回転する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265883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287675" y="3283843"/>
            <a:ext cx="1809750" cy="1206500"/>
          </a:xfrm>
          <a:prstGeom prst="rect">
            <a:avLst/>
          </a:prstGeom>
        </p:spPr>
      </p:pic>
      <p:sp>
        <p:nvSpPr>
          <p:cNvPr id="3" name="タイトル 2"/>
          <p:cNvSpPr>
            <a:spLocks noGrp="1"/>
          </p:cNvSpPr>
          <p:nvPr>
            <p:ph type="title"/>
          </p:nvPr>
        </p:nvSpPr>
        <p:spPr/>
        <p:txBody>
          <a:bodyPr/>
          <a:lstStyle/>
          <a:p>
            <a:r>
              <a:rPr kumimoji="1" lang="ja-JP" altLang="en-US" dirty="0" smtClean="0"/>
              <a:t>レベル７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pic>
        <p:nvPicPr>
          <p:cNvPr id="8" name="図 7"/>
          <p:cNvPicPr>
            <a:picLocks noChangeAspect="1"/>
          </p:cNvPicPr>
          <p:nvPr/>
        </p:nvPicPr>
        <p:blipFill>
          <a:blip r:embed="rId3"/>
          <a:stretch>
            <a:fillRect/>
          </a:stretch>
        </p:blipFill>
        <p:spPr>
          <a:xfrm>
            <a:off x="3748987" y="3283843"/>
            <a:ext cx="1809750" cy="1206500"/>
          </a:xfrm>
          <a:prstGeom prst="rect">
            <a:avLst/>
          </a:prstGeom>
        </p:spPr>
      </p:pic>
      <p:pic>
        <p:nvPicPr>
          <p:cNvPr id="10" name="図 9"/>
          <p:cNvPicPr>
            <a:picLocks noChangeAspect="1"/>
          </p:cNvPicPr>
          <p:nvPr/>
        </p:nvPicPr>
        <p:blipFill>
          <a:blip r:embed="rId4"/>
          <a:stretch>
            <a:fillRect/>
          </a:stretch>
        </p:blipFill>
        <p:spPr>
          <a:xfrm>
            <a:off x="6210300" y="3283843"/>
            <a:ext cx="1809750" cy="1206500"/>
          </a:xfrm>
          <a:prstGeom prst="rect">
            <a:avLst/>
          </a:prstGeom>
        </p:spPr>
      </p:pic>
      <p:pic>
        <p:nvPicPr>
          <p:cNvPr id="11" name="図 10"/>
          <p:cNvPicPr>
            <a:picLocks noChangeAspect="1"/>
          </p:cNvPicPr>
          <p:nvPr/>
        </p:nvPicPr>
        <p:blipFill>
          <a:blip r:embed="rId5"/>
          <a:stretch>
            <a:fillRect/>
          </a:stretch>
        </p:blipFill>
        <p:spPr>
          <a:xfrm>
            <a:off x="1287675" y="4705350"/>
            <a:ext cx="1809750" cy="1206500"/>
          </a:xfrm>
          <a:prstGeom prst="rect">
            <a:avLst/>
          </a:prstGeom>
        </p:spPr>
      </p:pic>
      <p:pic>
        <p:nvPicPr>
          <p:cNvPr id="12" name="図 11"/>
          <p:cNvPicPr>
            <a:picLocks noChangeAspect="1"/>
          </p:cNvPicPr>
          <p:nvPr/>
        </p:nvPicPr>
        <p:blipFill>
          <a:blip r:embed="rId6"/>
          <a:stretch>
            <a:fillRect/>
          </a:stretch>
        </p:blipFill>
        <p:spPr>
          <a:xfrm>
            <a:off x="3748987" y="4705350"/>
            <a:ext cx="1809750" cy="1206500"/>
          </a:xfrm>
          <a:prstGeom prst="rect">
            <a:avLst/>
          </a:prstGeom>
        </p:spPr>
      </p:pic>
      <p:pic>
        <p:nvPicPr>
          <p:cNvPr id="13" name="図 12"/>
          <p:cNvPicPr>
            <a:picLocks noChangeAspect="1"/>
          </p:cNvPicPr>
          <p:nvPr/>
        </p:nvPicPr>
        <p:blipFill>
          <a:blip r:embed="rId7"/>
          <a:stretch>
            <a:fillRect/>
          </a:stretch>
        </p:blipFill>
        <p:spPr>
          <a:xfrm>
            <a:off x="6210300" y="4705350"/>
            <a:ext cx="1809750" cy="1206500"/>
          </a:xfrm>
          <a:prstGeom prst="rect">
            <a:avLst/>
          </a:prstGeom>
        </p:spPr>
      </p:pic>
      <p:sp>
        <p:nvSpPr>
          <p:cNvPr id="2" name="テキスト ボックス 1"/>
          <p:cNvSpPr txBox="1"/>
          <p:nvPr/>
        </p:nvSpPr>
        <p:spPr>
          <a:xfrm>
            <a:off x="906675" y="1676400"/>
            <a:ext cx="7553325" cy="1077218"/>
          </a:xfrm>
          <a:prstGeom prst="rect">
            <a:avLst/>
          </a:prstGeom>
          <a:noFill/>
        </p:spPr>
        <p:txBody>
          <a:bodyPr wrap="square" rtlCol="0">
            <a:spAutoFit/>
          </a:bodyPr>
          <a:lstStyle/>
          <a:p>
            <a:r>
              <a:rPr kumimoji="1" lang="ja-JP" altLang="en-US" sz="3200" dirty="0" smtClean="0"/>
              <a:t>レベル１～６がどれがはいっているかわからなく，まぜまぜ</a:t>
            </a:r>
            <a:endParaRPr kumimoji="1" lang="ja-JP" altLang="en-US" sz="3200" dirty="0"/>
          </a:p>
        </p:txBody>
      </p:sp>
    </p:spTree>
    <p:extLst>
      <p:ext uri="{BB962C8B-B14F-4D97-AF65-F5344CB8AC3E}">
        <p14:creationId xmlns:p14="http://schemas.microsoft.com/office/powerpoint/2010/main" val="236227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dirty="0"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レベル８は</a:t>
            </a:r>
            <a:r>
              <a:rPr kumimoji="1" lang="ja-JP" altLang="en-US" dirty="0" smtClean="0"/>
              <a:t>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a:t>
            </a:r>
            <a:r>
              <a:rPr lang="ja-JP" altLang="en-US" dirty="0" smtClean="0"/>
              <a:t>する</a:t>
            </a:r>
            <a:endParaRPr lang="en-US" altLang="ja-JP" dirty="0" smtClean="0"/>
          </a:p>
          <a:p>
            <a:pPr lvl="1"/>
            <a:r>
              <a:rPr kumimoji="1" lang="ja-JP" altLang="en-US" dirty="0" smtClean="0"/>
              <a:t>な</a:t>
            </a:r>
            <a:r>
              <a:rPr kumimoji="1" lang="ja-JP" altLang="en-US" dirty="0"/>
              <a:t>ど</a:t>
            </a:r>
            <a:endParaRPr kumimoji="1" lang="ja-JP" altLang="en-US" dirty="0"/>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レポート提出は最終のレポートだけ．</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dirty="0" smtClean="0"/>
              <a:t>班ごとで課題に取り組むが，最終レポートは個人で書くこと．</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19</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pPr lvl="1"/>
            <a:r>
              <a:rPr kumimoji="1" lang="ja-JP" altLang="en-US" dirty="0" smtClean="0"/>
              <a:t>２０号館４階４０２号室</a:t>
            </a:r>
            <a:endParaRPr kumimoji="1" lang="en-US" altLang="ja-JP" dirty="0" smtClean="0"/>
          </a:p>
          <a:p>
            <a:pPr lvl="2"/>
            <a:r>
              <a:rPr kumimoji="1" lang="ja-JP" altLang="en-US" dirty="0" smtClean="0"/>
              <a:t>必ずメールしてから来て</a:t>
            </a:r>
            <a:r>
              <a:rPr kumimoji="1" lang="ja-JP" altLang="en-US" dirty="0" smtClean="0"/>
              <a:t>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レポートは半角で</a:t>
            </a:r>
            <a:r>
              <a:rPr lang="ja-JP" altLang="en-US" dirty="0" err="1" smtClean="0"/>
              <a:t>，．</a:t>
            </a:r>
            <a:r>
              <a:rPr lang="ja-JP" altLang="en-US" dirty="0" smtClean="0"/>
              <a:t>打たないこと．（読みづらい）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ただし，工夫した点をわかりやすく説明するためにソースコードを貼ることは推奨する．</a:t>
            </a:r>
            <a:r>
              <a:rPr lang="ja-JP" altLang="en-US" b="1" dirty="0"/>
              <a:t>その場合は，該当部分だけを貼ること</a:t>
            </a:r>
            <a:r>
              <a:rPr lang="ja-JP" altLang="en-US" b="1" dirty="0" smtClean="0"/>
              <a:t>．</a:t>
            </a:r>
            <a:endParaRPr lang="en-US" altLang="ja-JP" b="1" dirty="0" smtClean="0"/>
          </a:p>
          <a:p>
            <a:r>
              <a:rPr lang="ja-JP" altLang="en-US" dirty="0" smtClean="0"/>
              <a:t>レベルごとの検出率と速度の表を書くこと．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b="1" dirty="0" smtClean="0"/>
              <a:t>real</a:t>
            </a:r>
            <a:r>
              <a:rPr lang="ja-JP" altLang="en-US" b="1" dirty="0" smtClean="0"/>
              <a:t>の結果</a:t>
            </a:r>
            <a:r>
              <a:rPr lang="ja-JP" altLang="en-US" dirty="0" smtClean="0"/>
              <a:t>だけで</a:t>
            </a:r>
            <a:r>
              <a:rPr lang="ja-JP" altLang="en-US" dirty="0" smtClean="0"/>
              <a:t>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20</a:t>
            </a:fld>
            <a:endParaRPr lang="ja-JP" altLang="en-US" dirty="0"/>
          </a:p>
        </p:txBody>
      </p:sp>
    </p:spTree>
    <p:extLst>
      <p:ext uri="{BB962C8B-B14F-4D97-AF65-F5344CB8AC3E}">
        <p14:creationId xmlns:p14="http://schemas.microsoft.com/office/powerpoint/2010/main" val="81376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その他事項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21</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２．画像処理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22</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23</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24</a:t>
            </a:fld>
            <a:endParaRPr lang="ja-JP" altLang="en-US" dirty="0"/>
          </a:p>
        </p:txBody>
      </p:sp>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25</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ja-JP" altLang="en-US" sz="4000" b="1"/>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lstStyle/>
          <a:p>
            <a:pPr eaLnBrk="1" hangingPunct="1"/>
            <a:r>
              <a:rPr lang="ja-JP" altLang="en-US" sz="4000" b="1" dirty="0"/>
              <a:t>画素／ピクセル　（</a:t>
            </a:r>
            <a:r>
              <a:rPr lang="en-US" altLang="ja-JP" sz="4000" b="1" dirty="0"/>
              <a:t>Pixel</a:t>
            </a:r>
            <a:r>
              <a:rPr lang="ja-JP" altLang="en-US" sz="4000" b="1"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lang="ja-JP" altLang="en-US" dirty="0" smtClean="0"/>
              <a:t>概要</a:t>
            </a:r>
            <a:endParaRPr lang="en-US" altLang="ja-JP" dirty="0" smtClean="0"/>
          </a:p>
          <a:p>
            <a:pPr marL="514350" indent="-514350">
              <a:buFont typeface="+mj-lt"/>
              <a:buAutoNum type="arabicPeriod"/>
            </a:pPr>
            <a:r>
              <a:rPr kumimoji="1" lang="ja-JP" altLang="en-US" dirty="0" smtClean="0"/>
              <a:t>画像処理全般の説明</a:t>
            </a:r>
            <a:endParaRPr kumimoji="1" lang="en-US" altLang="ja-JP" dirty="0" smtClean="0"/>
          </a:p>
          <a:p>
            <a:pPr marL="514350" indent="-514350">
              <a:buFont typeface="+mj-lt"/>
              <a:buAutoNum type="arabicPeriod"/>
            </a:pPr>
            <a:r>
              <a:rPr kumimoji="1" lang="en-US" altLang="ja-JP" dirty="0" smtClean="0"/>
              <a:t>ImageMagick</a:t>
            </a:r>
            <a:r>
              <a:rPr kumimoji="1" lang="ja-JP" altLang="en-US" dirty="0" smtClean="0"/>
              <a:t>を使った画像処理の説明</a:t>
            </a:r>
            <a:endParaRPr kumimoji="1" lang="en-US" altLang="ja-JP" dirty="0" smtClean="0"/>
          </a:p>
          <a:p>
            <a:pPr marL="514350" indent="-514350">
              <a:buFont typeface="+mj-lt"/>
              <a:buAutoNum type="arabicPeriod"/>
            </a:pPr>
            <a:r>
              <a:rPr lang="en-US" altLang="ja-JP" dirty="0" smtClean="0"/>
              <a:t>C</a:t>
            </a:r>
            <a:r>
              <a:rPr lang="ja-JP" altLang="en-US" dirty="0" smtClean="0"/>
              <a:t>言語によるテンプレートマッチングプログラムの説明</a:t>
            </a:r>
            <a:endParaRPr lang="en-US" altLang="ja-JP" dirty="0" smtClean="0"/>
          </a:p>
          <a:p>
            <a:pPr marL="514350" indent="-514350">
              <a:buFont typeface="+mj-lt"/>
              <a:buAutoNum type="arabicPeriod"/>
            </a:pPr>
            <a:r>
              <a:rPr kumimoji="1" lang="ja-JP" altLang="en-US" dirty="0" smtClean="0"/>
              <a:t>シェルスクリプトプログラミングの説明</a:t>
            </a:r>
            <a:endParaRPr kumimoji="1" lang="en-US" altLang="ja-JP" dirty="0" smtClean="0"/>
          </a:p>
          <a:p>
            <a:pPr marL="514350" indent="-514350">
              <a:buFont typeface="+mj-lt"/>
              <a:buAutoNum type="arabicPeriod"/>
            </a:pPr>
            <a:r>
              <a:rPr lang="ja-JP" altLang="en-US" dirty="0" smtClean="0"/>
              <a:t>実際に動かす手順の実行マニュアル説明</a:t>
            </a:r>
            <a:endParaRPr lang="en-US" altLang="ja-JP" dirty="0" smtClean="0"/>
          </a:p>
          <a:p>
            <a:pPr marL="514350" indent="-514350">
              <a:buFont typeface="+mj-lt"/>
              <a:buAutoNum type="arabicPeriod"/>
            </a:pPr>
            <a:r>
              <a:rPr lang="ja-JP" altLang="en-US" dirty="0"/>
              <a:t>課題</a:t>
            </a:r>
            <a:endParaRPr lang="en-US" altLang="ja-JP" dirty="0" smtClean="0"/>
          </a:p>
          <a:p>
            <a:pPr marL="514350" indent="-514350">
              <a:buFont typeface="+mj-lt"/>
              <a:buAutoNum type="arabicPeriod"/>
            </a:pPr>
            <a:r>
              <a:rPr kumimoji="1" lang="ja-JP" altLang="en-US" dirty="0" smtClean="0"/>
              <a:t>参考資料・ヒント</a:t>
            </a:r>
            <a:endParaRPr kumimoji="1" lang="en-US" altLang="ja-JP"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spTree>
    <p:extLst>
      <p:ext uri="{BB962C8B-B14F-4D97-AF65-F5344CB8AC3E}">
        <p14:creationId xmlns:p14="http://schemas.microsoft.com/office/powerpoint/2010/main" val="67234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ja-JP" altLang="en-US" sz="4000" b="1"/>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ja-JP" altLang="en-US" sz="4000" b="1"/>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7944202" cy="1015663"/>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３０００＝１２，０００，０００画素のカメラ：１２００万個の素子</a:t>
            </a:r>
          </a:p>
        </p:txBody>
      </p:sp>
    </p:spTree>
    <p:extLst>
      <p:ext uri="{BB962C8B-B14F-4D97-AF65-F5344CB8AC3E}">
        <p14:creationId xmlns:p14="http://schemas.microsoft.com/office/powerpoint/2010/main" val="74817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6408" y="3356992"/>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1196752"/>
            <a:ext cx="3940278" cy="2736304"/>
          </a:xfrm>
          <a:prstGeom prst="rect">
            <a:avLst/>
          </a:prstGeom>
        </p:spPr>
      </p:pic>
      <p:sp>
        <p:nvSpPr>
          <p:cNvPr id="6" name="テキスト ボックス 5"/>
          <p:cNvSpPr txBox="1"/>
          <p:nvPr/>
        </p:nvSpPr>
        <p:spPr>
          <a:xfrm>
            <a:off x="2374900" y="6210300"/>
            <a:ext cx="6029866" cy="646331"/>
          </a:xfrm>
          <a:prstGeom prst="rect">
            <a:avLst/>
          </a:prstGeom>
          <a:noFill/>
        </p:spPr>
        <p:txBody>
          <a:bodyPr wrap="none" rtlCol="0">
            <a:spAutoFit/>
          </a:bodyPr>
          <a:lstStyle/>
          <a:p>
            <a:r>
              <a:rPr lang="en-US" altLang="ja-JP" dirty="0"/>
              <a:t>3CCD</a:t>
            </a:r>
            <a:r>
              <a:rPr lang="ja-JP" altLang="en-US" dirty="0"/>
              <a:t>による撮影</a:t>
            </a:r>
            <a:endParaRPr lang="en-US" altLang="ja-JP" dirty="0"/>
          </a:p>
          <a:p>
            <a:r>
              <a:rPr kumimoji="1" lang="ja-JP" altLang="en-US" dirty="0"/>
              <a:t>通常のデジカメは</a:t>
            </a:r>
            <a:r>
              <a:rPr lang="ja-JP" altLang="en-US" dirty="0"/>
              <a:t>１</a:t>
            </a:r>
            <a:r>
              <a:rPr lang="en-US" altLang="ja-JP" dirty="0"/>
              <a:t>CCD</a:t>
            </a:r>
            <a:r>
              <a:rPr lang="ja-JP" altLang="en-US" dirty="0"/>
              <a:t>の</a:t>
            </a:r>
            <a:r>
              <a:rPr kumimoji="1" lang="ja-JP" altLang="en-US" dirty="0"/>
              <a:t>ベイヤ式だがここでは簡単のため</a:t>
            </a:r>
          </a:p>
        </p:txBody>
      </p:sp>
      <p:sp>
        <p:nvSpPr>
          <p:cNvPr id="7" name="テキスト ボックス 6"/>
          <p:cNvSpPr txBox="1"/>
          <p:nvPr/>
        </p:nvSpPr>
        <p:spPr>
          <a:xfrm>
            <a:off x="4283968" y="1628800"/>
            <a:ext cx="4475805" cy="1477328"/>
          </a:xfrm>
          <a:prstGeom prst="rect">
            <a:avLst/>
          </a:prstGeom>
          <a:noFill/>
        </p:spPr>
        <p:txBody>
          <a:bodyPr wrap="none" rtlCol="0">
            <a:spAutoFit/>
          </a:bodyPr>
          <a:lstStyle/>
          <a:p>
            <a:r>
              <a:rPr kumimoji="1" lang="ja-JP" altLang="en-US" dirty="0"/>
              <a:t>光（つまり色）は連続値</a:t>
            </a:r>
            <a:r>
              <a:rPr kumimoji="1" lang="en-US" altLang="ja-JP" dirty="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endParaRPr kumimoji="1" lang="en-US" altLang="ja-JP" dirty="0"/>
          </a:p>
          <a:p>
            <a:pPr algn="ctr"/>
            <a:r>
              <a:rPr lang="ja-JP" altLang="en-US" dirty="0"/>
              <a:t>実は３色あれば表現可能！</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err="1"/>
              <a:t>R</a:t>
            </a:r>
            <a:r>
              <a:rPr lang="ja-JP" altLang="en-US" dirty="0"/>
              <a:t>、</a:t>
            </a:r>
            <a:r>
              <a:rPr lang="en-US" altLang="ja-JP" dirty="0" err="1"/>
              <a:t>G</a:t>
            </a:r>
            <a:r>
              <a:rPr lang="ja-JP" altLang="en-US" dirty="0"/>
              <a:t>、</a:t>
            </a:r>
            <a:r>
              <a:rPr lang="en-US" altLang="ja-JP" dirty="0" err="1"/>
              <a:t>B</a:t>
            </a:r>
            <a:r>
              <a:rPr lang="ja-JP" altLang="en-US" dirty="0"/>
              <a:t>に０</a:t>
            </a:r>
            <a:r>
              <a:rPr lang="en-US" altLang="ja-JP" dirty="0" err="1"/>
              <a:t>〜</a:t>
            </a:r>
            <a:r>
              <a:rPr lang="ja-JP" altLang="en-US" dirty="0"/>
              <a:t>２５５の値が一つづつ入っている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324100" y="2647950"/>
            <a:ext cx="3810000" cy="3810000"/>
          </a:xfrm>
          <a:prstGeom prst="rect">
            <a:avLst/>
          </a:prstGeom>
        </p:spPr>
      </p:pic>
    </p:spTree>
    <p:extLst>
      <p:ext uri="{BB962C8B-B14F-4D97-AF65-F5344CB8AC3E}">
        <p14:creationId xmlns:p14="http://schemas.microsoft.com/office/powerpoint/2010/main" val="3562469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1035050" y="1574800"/>
            <a:ext cx="7727950" cy="4114800"/>
          </a:xfrm>
        </p:spPr>
        <p:txBody>
          <a:bodyPr/>
          <a:lstStyle/>
          <a:p>
            <a:pPr eaLnBrk="1" hangingPunct="1"/>
            <a:r>
              <a:rPr lang="ja-JP" altLang="en-US"/>
              <a:t>何色で十分か</a:t>
            </a:r>
            <a:r>
              <a:rPr lang="en-US" altLang="ja-JP"/>
              <a:t>?</a:t>
            </a:r>
          </a:p>
        </p:txBody>
      </p:sp>
      <p:pic>
        <p:nvPicPr>
          <p:cNvPr id="41988" name="Picture 4"/>
          <p:cNvPicPr>
            <a:picLocks noChangeAspect="1" noChangeArrowheads="1"/>
          </p:cNvPicPr>
          <p:nvPr/>
        </p:nvPicPr>
        <p:blipFill>
          <a:blip r:embed="rId2" cstate="print"/>
          <a:srcRect/>
          <a:stretch>
            <a:fillRect/>
          </a:stretch>
        </p:blipFill>
        <p:spPr bwMode="auto">
          <a:xfrm>
            <a:off x="431800" y="2133600"/>
            <a:ext cx="3048000" cy="228600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716463" y="2133600"/>
            <a:ext cx="3048000" cy="228600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431800" y="4437063"/>
            <a:ext cx="3048000" cy="228600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716463" y="4437063"/>
            <a:ext cx="3048000" cy="2286000"/>
          </a:xfrm>
          <a:prstGeom prst="rect">
            <a:avLst/>
          </a:prstGeom>
          <a:noFill/>
          <a:ln w="9525">
            <a:noFill/>
            <a:miter lim="800000"/>
            <a:headEnd/>
            <a:tailEnd/>
          </a:ln>
        </p:spPr>
      </p:pic>
      <p:sp>
        <p:nvSpPr>
          <p:cNvPr id="41992" name="Text Box 8"/>
          <p:cNvSpPr txBox="1">
            <a:spLocks noChangeArrowheads="1"/>
          </p:cNvSpPr>
          <p:nvPr/>
        </p:nvSpPr>
        <p:spPr bwMode="auto">
          <a:xfrm>
            <a:off x="7740650"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455988"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740650" y="37163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455988" y="3716338"/>
            <a:ext cx="13398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16.7 million</a:t>
            </a:r>
          </a:p>
          <a:p>
            <a:pPr eaLnBrk="1" hangingPunct="1"/>
            <a:r>
              <a:rPr lang="en-US" altLang="ja-JP" sz="1800">
                <a:latin typeface="Arial" pitchFamily="34" charset="0"/>
              </a:rPr>
              <a:t>colors</a:t>
            </a:r>
          </a:p>
        </p:txBody>
      </p:sp>
    </p:spTree>
    <p:extLst>
      <p:ext uri="{BB962C8B-B14F-4D97-AF65-F5344CB8AC3E}">
        <p14:creationId xmlns:p14="http://schemas.microsoft.com/office/powerpoint/2010/main" val="3552233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0" name="Rectangle 24"/>
          <p:cNvSpPr>
            <a:spLocks noChangeArrowheads="1"/>
          </p:cNvSpPr>
          <p:nvPr/>
        </p:nvSpPr>
        <p:spPr bwMode="auto">
          <a:xfrm>
            <a:off x="685800" y="3962400"/>
            <a:ext cx="3505200" cy="609600"/>
          </a:xfrm>
          <a:prstGeom prst="rect">
            <a:avLst/>
          </a:prstGeom>
          <a:noFill/>
          <a:ln w="19050">
            <a:solidFill>
              <a:srgbClr val="FF0000"/>
            </a:solidFill>
            <a:prstDash val="sysDot"/>
            <a:miter lim="800000"/>
            <a:headEnd/>
            <a:tailEnd/>
          </a:ln>
          <a:effectLst/>
        </p:spPr>
        <p:txBody>
          <a:bodyPr wrap="none" anchor="ctr"/>
          <a:lstStyle/>
          <a:p>
            <a:endParaRPr lang="ja-JP" altLang="en-US"/>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sz="5400" dirty="0" smtClean="0"/>
              <a:t>３．</a:t>
            </a:r>
            <a:r>
              <a:rPr lang="en-US" altLang="ja-JP" sz="5400" dirty="0" smtClean="0"/>
              <a:t>ImageMagick</a:t>
            </a:r>
            <a:r>
              <a:rPr lang="ja-JP" altLang="en-US" sz="5400" dirty="0" smtClean="0"/>
              <a:t>による画像</a:t>
            </a:r>
            <a:r>
              <a:rPr lang="ja-JP" altLang="en-US" sz="5400" dirty="0" smtClean="0"/>
              <a:t>処理</a:t>
            </a:r>
            <a:endParaRPr kumimoji="1" lang="ja-JP" altLang="en-US" sz="54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38</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70000" lnSpcReduction="20000"/>
          </a:bodyPr>
          <a:lstStyle/>
          <a:p>
            <a:r>
              <a:rPr kumimoji="1" lang="ja-JP" altLang="en-US" dirty="0" smtClean="0"/>
              <a:t>基本</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a:t>
            </a:r>
            <a:r>
              <a:rPr lang="ja-JP" altLang="en-US" dirty="0" smtClean="0"/>
              <a:t>ため</a:t>
            </a:r>
            <a:endParaRPr lang="en-US" altLang="ja-JP" dirty="0" smtClean="0"/>
          </a:p>
          <a:p>
            <a:pPr lvl="2"/>
            <a:r>
              <a:rPr kumimoji="1" lang="en-US" altLang="ja-JP" dirty="0" smtClean="0"/>
              <a:t>WSL</a:t>
            </a:r>
            <a:r>
              <a:rPr kumimoji="1" lang="ja-JP" altLang="en-US" dirty="0" smtClean="0"/>
              <a:t>は</a:t>
            </a:r>
            <a:r>
              <a:rPr kumimoji="1" lang="en-US" altLang="ja-JP" dirty="0" smtClean="0"/>
              <a:t>Linux</a:t>
            </a:r>
            <a:r>
              <a:rPr kumimoji="1" lang="ja-JP" altLang="en-US" dirty="0" smtClean="0"/>
              <a:t>が動いているので</a:t>
            </a:r>
            <a:r>
              <a:rPr kumimoji="1" lang="en-US" altLang="ja-JP" dirty="0" smtClean="0"/>
              <a:t>convert</a:t>
            </a:r>
            <a:endParaRPr kumimoji="1" lang="en-US" altLang="ja-JP" dirty="0" smtClean="0"/>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コマンド</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pPr lvl="2"/>
            <a:endParaRPr kumimoji="1"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dirty="0" err="1" smtClean="0"/>
              <a:t>magick</a:t>
            </a:r>
            <a:r>
              <a:rPr lang="en-US" altLang="ja-JP" dirty="0" smtClean="0"/>
              <a:t> </a:t>
            </a:r>
            <a:r>
              <a:rPr lang="en-US" altLang="ja-JP" dirty="0"/>
              <a:t>lena.png  </a:t>
            </a:r>
            <a:r>
              <a:rPr lang="en-US" altLang="ja-JP" dirty="0" smtClean="0"/>
              <a:t>-quality 20 out.jpg </a:t>
            </a:r>
            <a:r>
              <a:rPr lang="en-US" altLang="ja-JP" dirty="0"/>
              <a:t>|</a:t>
            </a:r>
            <a:r>
              <a:rPr lang="en-US" altLang="ja-JP" dirty="0" err="1"/>
              <a:t>imdisplay</a:t>
            </a:r>
            <a:r>
              <a:rPr lang="en-US" altLang="ja-JP" dirty="0"/>
              <a:t> </a:t>
            </a:r>
            <a:r>
              <a:rPr lang="en-US" altLang="ja-JP" dirty="0" smtClean="0"/>
              <a:t>out.jpg</a:t>
            </a:r>
          </a:p>
          <a:p>
            <a:pPr lvl="1"/>
            <a:r>
              <a:rPr lang="en-US" altLang="ja-JP" dirty="0" smtClean="0"/>
              <a:t>Linux</a:t>
            </a:r>
          </a:p>
          <a:p>
            <a:pPr lvl="2"/>
            <a:r>
              <a:rPr lang="en-US" altLang="ja-JP" dirty="0" smtClean="0"/>
              <a:t>convert </a:t>
            </a:r>
            <a:r>
              <a:rPr lang="en-US" altLang="ja-JP" dirty="0"/>
              <a:t>lena.png  -quality 20 out.jpg </a:t>
            </a:r>
            <a:r>
              <a:rPr lang="en-US" altLang="ja-JP" dirty="0" smtClean="0"/>
              <a:t>|display </a:t>
            </a:r>
            <a:r>
              <a:rPr lang="en-US" altLang="ja-JP" dirty="0"/>
              <a:t>out.jpg</a:t>
            </a:r>
          </a:p>
          <a:p>
            <a:pPr lvl="1"/>
            <a:r>
              <a:rPr lang="ja-JP" altLang="en-US" dirty="0" smtClean="0"/>
              <a:t>画像表示コマンド</a:t>
            </a:r>
            <a:r>
              <a:rPr lang="en-US" altLang="ja-JP" dirty="0" err="1" smtClean="0"/>
              <a:t>imdisplay</a:t>
            </a:r>
            <a:r>
              <a:rPr lang="en-US" altLang="ja-JP" dirty="0" smtClean="0"/>
              <a:t> </a:t>
            </a:r>
            <a:r>
              <a:rPr lang="ja-JP" altLang="en-US" dirty="0" smtClean="0"/>
              <a:t>もしくは</a:t>
            </a:r>
            <a:r>
              <a:rPr lang="en-US" altLang="ja-JP" dirty="0" smtClean="0"/>
              <a:t>display</a:t>
            </a:r>
            <a:r>
              <a:rPr lang="ja-JP" altLang="en-US" dirty="0"/>
              <a:t>を</a:t>
            </a: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sz="half" idx="1"/>
          </p:nvPr>
        </p:nvSpPr>
        <p:spPr/>
        <p:txBody>
          <a:bodyPr>
            <a:normAutofit lnSpcReduction="1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a:t>
            </a:r>
            <a:r>
              <a:rPr lang="ja-JP" altLang="en-US" dirty="0" smtClean="0"/>
              <a:t>変換</a:t>
            </a:r>
            <a:endParaRPr lang="en-US" altLang="ja-JP" dirty="0" smtClean="0"/>
          </a:p>
          <a:p>
            <a:r>
              <a:rPr lang="ja-JP" altLang="en-US" dirty="0"/>
              <a:t>コントラスト強調，ガンマ変換</a:t>
            </a:r>
            <a:endParaRPr lang="en-US" altLang="ja-JP" dirty="0" smtClean="0"/>
          </a:p>
        </p:txBody>
      </p:sp>
      <p:sp>
        <p:nvSpPr>
          <p:cNvPr id="6" name="コンテンツ プレースホルダー 5"/>
          <p:cNvSpPr>
            <a:spLocks noGrp="1"/>
          </p:cNvSpPr>
          <p:nvPr>
            <p:ph sz="half" idx="2"/>
          </p:nvPr>
        </p:nvSpPr>
        <p:spPr/>
        <p:txBody>
          <a:bodyPr>
            <a:normAutofit/>
          </a:bodyPr>
          <a:lstStyle/>
          <a:p>
            <a:r>
              <a:rPr lang="ja-JP" altLang="en-US" dirty="0" smtClean="0"/>
              <a:t>ぼかし</a:t>
            </a:r>
            <a:endParaRPr lang="en-US" altLang="ja-JP" dirty="0"/>
          </a:p>
          <a:p>
            <a:r>
              <a:rPr lang="ja-JP" altLang="en-US" dirty="0"/>
              <a:t>選択的ぼかし（バイラテラルフィルタ）</a:t>
            </a:r>
            <a:endParaRPr lang="en-US" altLang="ja-JP" dirty="0"/>
          </a:p>
          <a:p>
            <a:r>
              <a:rPr lang="ja-JP" altLang="en-US" dirty="0"/>
              <a:t>メディアンフィルタ</a:t>
            </a:r>
            <a:endParaRPr lang="en-US" altLang="ja-JP" dirty="0"/>
          </a:p>
          <a:p>
            <a:r>
              <a:rPr lang="ja-JP" altLang="en-US" dirty="0"/>
              <a:t>先鋭化</a:t>
            </a:r>
            <a:endParaRPr lang="en-US" altLang="ja-JP" dirty="0"/>
          </a:p>
          <a:p>
            <a:r>
              <a:rPr lang="ja-JP" altLang="en-US" dirty="0"/>
              <a:t>ノイズ除去</a:t>
            </a:r>
            <a:endParaRPr lang="en-US" altLang="ja-JP" dirty="0"/>
          </a:p>
          <a:p>
            <a:r>
              <a:rPr lang="ja-JP" altLang="en-US" dirty="0"/>
              <a:t>ノイズ付与</a:t>
            </a:r>
            <a:endParaRPr lang="en-US" altLang="ja-JP" dirty="0"/>
          </a:p>
          <a:p>
            <a:endParaRPr kumimoji="1" lang="ja-JP" altLang="en-US" dirty="0"/>
          </a:p>
        </p:txBody>
      </p:sp>
      <p:sp>
        <p:nvSpPr>
          <p:cNvPr id="3" name="タイトル 2"/>
          <p:cNvSpPr>
            <a:spLocks noGrp="1"/>
          </p:cNvSpPr>
          <p:nvPr>
            <p:ph type="title"/>
          </p:nvPr>
        </p:nvSpPr>
        <p:spPr/>
        <p:txBody>
          <a:bodyPr>
            <a:normAutofit/>
          </a:bodyPr>
          <a:lstStyle/>
          <a:p>
            <a:r>
              <a:rPr lang="en-US" altLang="ja-JP" dirty="0" smtClean="0"/>
              <a:t>ImageMagick</a:t>
            </a:r>
            <a:r>
              <a:rPr lang="ja-JP" altLang="en-US" dirty="0" err="1" smtClean="0"/>
              <a:t>で</a:t>
            </a:r>
            <a:r>
              <a:rPr lang="ja-JP" altLang="en-US" dirty="0" smtClean="0"/>
              <a:t>できる</a:t>
            </a:r>
            <a:r>
              <a:rPr lang="ja-JP" altLang="en-US" dirty="0" smtClean="0"/>
              <a:t>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sp>
        <p:nvSpPr>
          <p:cNvPr id="5" name="正方形/長方形 4"/>
          <p:cNvSpPr/>
          <p:nvPr/>
        </p:nvSpPr>
        <p:spPr>
          <a:xfrm>
            <a:off x="5170493" y="6469227"/>
            <a:ext cx="3416320" cy="369332"/>
          </a:xfrm>
          <a:prstGeom prst="rect">
            <a:avLst/>
          </a:prstGeom>
        </p:spPr>
        <p:txBody>
          <a:bodyPr wrap="none">
            <a:spAutoFit/>
          </a:bodyPr>
          <a:lstStyle/>
          <a:p>
            <a:r>
              <a:rPr lang="en-US" altLang="ja-JP" dirty="0" smtClean="0"/>
              <a:t>※</a:t>
            </a:r>
            <a:r>
              <a:rPr lang="ja-JP" altLang="en-US" dirty="0" smtClean="0"/>
              <a:t>一部抜粋でもっと機能はある</a:t>
            </a:r>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ja-JP" altLang="en-US" dirty="0" smtClean="0"/>
              <a:t>キャニーエッジ検出．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a:t>
            </a:r>
            <a:r>
              <a:rPr kumimoji="1" lang="ja-JP" altLang="en-US" dirty="0" smtClean="0"/>
              <a:t>を変更する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は，入力を</a:t>
            </a:r>
            <a:r>
              <a:rPr lang="en-US" altLang="ja-JP" dirty="0" smtClean="0"/>
              <a:t>0:100%</a:t>
            </a:r>
            <a:r>
              <a:rPr lang="ja-JP" altLang="en-US" dirty="0" smtClean="0"/>
              <a:t>へリマップする関数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en-US" altLang="ja-JP" sz="2000" dirty="0" smtClean="0"/>
              <a:t>median</a:t>
            </a:r>
            <a:r>
              <a:rPr lang="ja-JP" altLang="en-US" sz="2000" dirty="0" smtClean="0"/>
              <a:t>の後は，半径を指定なので</a:t>
            </a:r>
            <a:r>
              <a:rPr lang="en-US" altLang="ja-JP" sz="2000" dirty="0" smtClean="0"/>
              <a:t>2*r+1=3x3</a:t>
            </a:r>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pPr lvl="1"/>
            <a:r>
              <a:rPr lang="ja-JP" altLang="en-US" sz="2000" dirty="0" smtClean="0"/>
              <a:t>例外が大きい場合は半径を１，２</a:t>
            </a:r>
            <a:r>
              <a:rPr lang="ja-JP" altLang="en-US" sz="2000" dirty="0" err="1" smtClean="0"/>
              <a:t>，．．．，</a:t>
            </a:r>
            <a:r>
              <a:rPr lang="ja-JP" altLang="en-US" sz="2000" dirty="0" smtClean="0"/>
              <a:t>ｎと大きくする．</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内容</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751280" cy="2852737"/>
          </a:xfrm>
        </p:spPr>
        <p:txBody>
          <a:bodyPr>
            <a:normAutofit/>
          </a:bodyPr>
          <a:lstStyle/>
          <a:p>
            <a:r>
              <a:rPr lang="ja-JP" altLang="en-US" sz="4800" dirty="0" smtClean="0"/>
              <a:t>４．テンプレートマッチングのＣ</a:t>
            </a:r>
            <a:r>
              <a:rPr lang="ja-JP" altLang="en-US" sz="4800" dirty="0" smtClean="0"/>
              <a:t>言語プログラミング</a:t>
            </a:r>
            <a:endParaRPr kumimoji="1" lang="ja-JP" altLang="en-US" sz="48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432" y="1540852"/>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8201" y="1540852"/>
            <a:ext cx="563961" cy="525893"/>
          </a:xfrm>
          <a:prstGeom prst="rect">
            <a:avLst/>
          </a:prstGeom>
        </p:spPr>
      </p:pic>
      <p:sp>
        <p:nvSpPr>
          <p:cNvPr id="7" name="テキスト ボックス 6"/>
          <p:cNvSpPr txBox="1"/>
          <p:nvPr/>
        </p:nvSpPr>
        <p:spPr>
          <a:xfrm>
            <a:off x="1184031" y="5849815"/>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pic>
        <p:nvPicPr>
          <p:cNvPr id="5" name="図 4"/>
          <p:cNvPicPr>
            <a:picLocks noChangeAspect="1"/>
          </p:cNvPicPr>
          <p:nvPr/>
        </p:nvPicPr>
        <p:blipFill>
          <a:blip r:embed="rId2"/>
          <a:stretch>
            <a:fillRect/>
          </a:stretch>
        </p:blipFill>
        <p:spPr>
          <a:xfrm>
            <a:off x="960358" y="1329054"/>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248673" y="1614659"/>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10438" y="1247346"/>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140677" y="1835549"/>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2958812" y="4896046"/>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328267" y="3555109"/>
            <a:ext cx="8671733" cy="646331"/>
          </a:xfrm>
          <a:prstGeom prst="rect">
            <a:avLst/>
          </a:prstGeom>
          <a:noFill/>
        </p:spPr>
        <p:txBody>
          <a:bodyPr wrap="square" rtlCol="0">
            <a:spAutoFit/>
          </a:bodyPr>
          <a:lstStyle/>
          <a:p>
            <a:r>
              <a:rPr lang="ja-JP" altLang="en-US" dirty="0"/>
              <a:t>探したい画像であるテンプレートと</a:t>
            </a:r>
            <a:r>
              <a:rPr lang="ja-JP" altLang="en-US" dirty="0" smtClean="0"/>
              <a:t>画像が完全</a:t>
            </a:r>
            <a:r>
              <a:rPr kumimoji="1" lang="ja-JP" altLang="en-US" dirty="0" smtClean="0"/>
              <a:t>に一致</a:t>
            </a:r>
            <a:r>
              <a:rPr kumimoji="1" lang="ja-JP" altLang="en-US" dirty="0" smtClean="0"/>
              <a:t>すれば</a:t>
            </a:r>
            <a:r>
              <a:rPr kumimoji="1" lang="ja-JP" altLang="en-US" dirty="0" err="1" smtClean="0"/>
              <a:t>の</a:t>
            </a:r>
            <a:r>
              <a:rPr kumimoji="1" lang="ja-JP" altLang="en-US" dirty="0" smtClean="0"/>
              <a:t>差が０になるはず</a:t>
            </a:r>
            <a:r>
              <a:rPr kumimoji="1" lang="ja-JP" altLang="en-US" dirty="0" smtClean="0"/>
              <a:t>！ただし，いつも画像がきれいにとれるとは限らず，完全に一致することはまれ．</a:t>
            </a:r>
            <a:endParaRPr kumimoji="1" lang="en-US" altLang="ja-JP" dirty="0" smtClean="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62362" y="5357711"/>
            <a:ext cx="4573059" cy="9777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288234" y="4201440"/>
            <a:ext cx="2457450" cy="2124075"/>
          </a:xfrm>
          <a:prstGeom prst="rect">
            <a:avLst/>
          </a:prstGeom>
        </p:spPr>
      </p:pic>
      <p:sp>
        <p:nvSpPr>
          <p:cNvPr id="8" name="正方形/長方形 7"/>
          <p:cNvSpPr/>
          <p:nvPr/>
        </p:nvSpPr>
        <p:spPr>
          <a:xfrm>
            <a:off x="2867353" y="4246270"/>
            <a:ext cx="5936677" cy="646331"/>
          </a:xfrm>
          <a:prstGeom prst="rect">
            <a:avLst/>
          </a:prstGeom>
        </p:spPr>
        <p:txBody>
          <a:bodyPr wrap="square">
            <a:spAutoFit/>
          </a:bodyPr>
          <a:lstStyle/>
          <a:p>
            <a:r>
              <a:rPr lang="ja-JP" altLang="en-US" dirty="0" smtClean="0"/>
              <a:t>代わりに差</a:t>
            </a:r>
            <a:r>
              <a:rPr lang="ja-JP" altLang="en-US" dirty="0"/>
              <a:t>の二乗和で</a:t>
            </a:r>
            <a:r>
              <a:rPr lang="ja-JP" altLang="en-US" dirty="0" smtClean="0"/>
              <a:t>測る．これを類似度の「</a:t>
            </a:r>
            <a:r>
              <a:rPr lang="en-US" altLang="ja-JP" dirty="0"/>
              <a:t>SSD</a:t>
            </a:r>
            <a:r>
              <a:rPr lang="ja-JP" altLang="en-US" dirty="0"/>
              <a:t>：</a:t>
            </a:r>
            <a:r>
              <a:rPr lang="en-US" altLang="ja-JP" dirty="0"/>
              <a:t>Sum of Square Difference</a:t>
            </a:r>
            <a:r>
              <a:rPr lang="ja-JP" altLang="en-US" dirty="0" smtClean="0"/>
              <a:t>」と</a:t>
            </a:r>
            <a:r>
              <a:rPr lang="ja-JP" altLang="en-US" dirty="0"/>
              <a:t>呼ぶ．</a:t>
            </a:r>
            <a:endParaRPr lang="ja-JP" altLang="en-US" dirty="0"/>
          </a:p>
        </p:txBody>
      </p:sp>
      <p:sp>
        <p:nvSpPr>
          <p:cNvPr id="9" name="テキスト ボックス 8"/>
          <p:cNvSpPr txBox="1"/>
          <p:nvPr/>
        </p:nvSpPr>
        <p:spPr>
          <a:xfrm>
            <a:off x="328267" y="6375791"/>
            <a:ext cx="2262158" cy="369332"/>
          </a:xfrm>
          <a:prstGeom prst="rect">
            <a:avLst/>
          </a:prstGeom>
          <a:noFill/>
        </p:spPr>
        <p:txBody>
          <a:bodyPr wrap="none" rtlCol="0">
            <a:spAutoFit/>
          </a:bodyPr>
          <a:lstStyle/>
          <a:p>
            <a:r>
              <a:rPr kumimoji="1" lang="ja-JP" altLang="en-US" dirty="0" smtClean="0"/>
              <a:t>実際の撮影画像の例</a:t>
            </a:r>
            <a:endParaRPr kumimoji="1" lang="ja-JP" altLang="en-US" dirty="0"/>
          </a:p>
        </p:txBody>
      </p:sp>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en-US" dirty="0" smtClean="0"/>
              <a:t>類似度には色々あり，ノイズに強い，コントラスト変換に強いなど特色がある</a:t>
            </a:r>
            <a:endParaRPr lang="en-US" altLang="ja-JP" dirty="0" smtClean="0"/>
          </a:p>
          <a:p>
            <a:pPr lvl="1"/>
            <a:r>
              <a:rPr lang="en-US" altLang="ja-JP" dirty="0" smtClean="0"/>
              <a:t>SAD</a:t>
            </a:r>
            <a:r>
              <a:rPr lang="ja-JP" altLang="en-US" dirty="0"/>
              <a:t>（</a:t>
            </a:r>
            <a:r>
              <a:rPr lang="en-US" altLang="ja-JP" dirty="0"/>
              <a:t>Sum of Absolute Difference</a:t>
            </a:r>
            <a:r>
              <a:rPr lang="ja-JP" altLang="en-US" dirty="0"/>
              <a:t>）</a:t>
            </a:r>
            <a:endParaRPr lang="en-US" altLang="ja-JP" dirty="0" smtClean="0"/>
          </a:p>
          <a:p>
            <a:pPr lvl="2"/>
            <a:r>
              <a:rPr lang="ja-JP" altLang="en-US" dirty="0" smtClean="0"/>
              <a:t>二乗和ではなく絶対値をとる</a:t>
            </a:r>
            <a:endParaRPr kumimoji="1" lang="en-US" altLang="ja-JP" dirty="0" smtClean="0"/>
          </a:p>
          <a:p>
            <a:pPr lvl="1"/>
            <a:r>
              <a:rPr lang="ja-JP" altLang="en-US" dirty="0" smtClean="0"/>
              <a:t>正規化相互相関（</a:t>
            </a:r>
            <a:r>
              <a:rPr lang="en-US" altLang="ja-JP" dirty="0" smtClean="0"/>
              <a:t>NCC</a:t>
            </a:r>
            <a:r>
              <a:rPr lang="ja-JP" altLang="en-US" dirty="0" smtClean="0"/>
              <a:t>）</a:t>
            </a:r>
            <a:endParaRPr lang="en-US" altLang="ja-JP" dirty="0" smtClean="0"/>
          </a:p>
          <a:p>
            <a:pPr lvl="2"/>
            <a:r>
              <a:rPr lang="ja-JP" altLang="en-US" dirty="0" smtClean="0"/>
              <a:t>相関係数で計る</a:t>
            </a:r>
            <a:endParaRPr lang="en-US" altLang="ja-JP" dirty="0" smtClean="0"/>
          </a:p>
          <a:p>
            <a:pPr lvl="1"/>
            <a:r>
              <a:rPr lang="ja-JP" altLang="en-US" dirty="0" smtClean="0"/>
              <a:t>０平均正規化相互相関（</a:t>
            </a:r>
            <a:r>
              <a:rPr lang="en-US" altLang="ja-JP" dirty="0" smtClean="0"/>
              <a:t>ZNCC</a:t>
            </a:r>
            <a:r>
              <a:rPr lang="ja-JP" altLang="en-US" dirty="0" smtClean="0"/>
              <a:t>）</a:t>
            </a:r>
            <a:endParaRPr lang="en-US" altLang="ja-JP" dirty="0" smtClean="0"/>
          </a:p>
          <a:p>
            <a:pPr lvl="1"/>
            <a:r>
              <a:rPr kumimoji="1" lang="ja-JP" altLang="en-US" dirty="0" smtClean="0"/>
              <a:t>似ている画素の個数で測る</a:t>
            </a:r>
            <a:endParaRPr kumimoji="1" lang="en-US" altLang="ja-JP" dirty="0" smtClean="0"/>
          </a:p>
          <a:p>
            <a:pPr lvl="1"/>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pPr lvl="1"/>
            <a:r>
              <a:rPr lang="ja-JP" altLang="en-US" dirty="0" smtClean="0"/>
              <a:t>相互情報量</a:t>
            </a:r>
            <a:endParaRPr lang="en-US" altLang="ja-JP" dirty="0" smtClean="0"/>
          </a:p>
          <a:p>
            <a:pPr marL="0" indent="0">
              <a:buNone/>
            </a:pPr>
            <a:endParaRPr lang="en-US" altLang="ja-JP" sz="2400"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make</a:t>
            </a:r>
            <a:r>
              <a:rPr lang="ja-JP" altLang="en-US" dirty="0"/>
              <a:t>をコマンド打つ</a:t>
            </a:r>
            <a:r>
              <a:rPr lang="ja-JP" altLang="en-US" dirty="0" smtClean="0"/>
              <a:t>と，</a:t>
            </a:r>
            <a:r>
              <a:rPr lang="en-US" altLang="ja-JP" dirty="0" smtClean="0"/>
              <a:t>C</a:t>
            </a:r>
            <a:r>
              <a:rPr lang="ja-JP" altLang="en-US" dirty="0" smtClean="0"/>
              <a:t>言語のプログラムから，</a:t>
            </a:r>
            <a:r>
              <a:rPr lang="en-US" altLang="ja-JP" dirty="0" smtClean="0"/>
              <a:t>matching</a:t>
            </a:r>
            <a:r>
              <a:rPr lang="ja-JP" altLang="en-US" dirty="0"/>
              <a:t>と</a:t>
            </a:r>
            <a:r>
              <a:rPr lang="ja-JP" altLang="en-US" dirty="0" smtClean="0"/>
              <a:t>いう実行ファイル</a:t>
            </a:r>
            <a:r>
              <a:rPr lang="ja-JP" altLang="en-US" dirty="0"/>
              <a:t>が生成</a:t>
            </a:r>
            <a:r>
              <a:rPr lang="ja-JP" altLang="en-US" dirty="0" smtClean="0"/>
              <a:t>され，</a:t>
            </a:r>
            <a:r>
              <a:rPr lang="ja-JP" altLang="en-US" dirty="0" smtClean="0"/>
              <a:t>これを使えばテンプレートマッチングが可能</a:t>
            </a:r>
            <a:endParaRPr lang="en-US" altLang="ja-JP" dirty="0"/>
          </a:p>
          <a:p>
            <a:r>
              <a:rPr lang="ja-JP" altLang="en-US" dirty="0" smtClean="0"/>
              <a:t>詳しい説明はあと</a:t>
            </a:r>
            <a:endParaRPr lang="en-US" altLang="ja-JP" dirty="0" smtClean="0"/>
          </a:p>
          <a:p>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テンプレートマッチングをする方法</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spTree>
    <p:extLst>
      <p:ext uri="{BB962C8B-B14F-4D97-AF65-F5344CB8AC3E}">
        <p14:creationId xmlns:p14="http://schemas.microsoft.com/office/powerpoint/2010/main" val="689754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a:t>
            </a:r>
            <a:r>
              <a:rPr kumimoji="1" lang="ja-JP" altLang="en-US" dirty="0" smtClean="0"/>
              <a:t>作業</a:t>
            </a:r>
            <a:endParaRPr kumimoji="1" lang="en-US" altLang="ja-JP" dirty="0" smtClean="0"/>
          </a:p>
          <a:p>
            <a:r>
              <a:rPr lang="ja-JP" altLang="en-US" strike="sngStrike" dirty="0" smtClean="0"/>
              <a:t>４週目</a:t>
            </a:r>
            <a:r>
              <a:rPr lang="ja-JP" altLang="en-US" strike="sngStrike" dirty="0" smtClean="0"/>
              <a:t>：作業および</a:t>
            </a:r>
            <a:r>
              <a:rPr lang="ja-JP" altLang="en-US" strike="sngStrike" dirty="0"/>
              <a:t>コンテスト</a:t>
            </a:r>
            <a:endParaRPr kumimoji="1" lang="en-US" altLang="ja-JP" strike="sngStrike" dirty="0" smtClean="0"/>
          </a:p>
          <a:p>
            <a:r>
              <a:rPr lang="ja-JP" altLang="en-US" dirty="0" smtClean="0"/>
              <a:t>４週目：作業</a:t>
            </a:r>
            <a:endParaRPr lang="en-US" altLang="ja-JP" dirty="0" smtClean="0"/>
          </a:p>
          <a:p>
            <a:pPr lvl="1"/>
            <a:r>
              <a:rPr kumimoji="1" lang="ja-JP" altLang="en-US" dirty="0" smtClean="0"/>
              <a:t>本来はチームで分担して進めるため，個人で行うため，</a:t>
            </a:r>
            <a:r>
              <a:rPr kumimoji="1" lang="en-US" altLang="ja-JP" dirty="0" smtClean="0"/>
              <a:t>4</a:t>
            </a:r>
            <a:r>
              <a:rPr kumimoji="1" lang="ja-JP" altLang="en-US" dirty="0" smtClean="0"/>
              <a:t>週でいつもよりも分量の少ない物を完成させる</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a:t>
            </a:r>
            <a:r>
              <a:rPr lang="ja-JP" altLang="en-US" dirty="0" smtClean="0"/>
              <a:t>後述</a:t>
            </a:r>
            <a:r>
              <a:rPr lang="ja-JP" altLang="en-US" dirty="0" smtClean="0"/>
              <a:t>する</a:t>
            </a:r>
            <a:r>
              <a:rPr lang="en-US" altLang="ja-JP" dirty="0" smtClean="0"/>
              <a:t>shell</a:t>
            </a:r>
            <a:r>
              <a:rPr lang="ja-JP" altLang="en-US" dirty="0" smtClean="0"/>
              <a:t>スクリプト</a:t>
            </a:r>
            <a:r>
              <a:rPr lang="ja-JP" altLang="en-US" dirty="0" smtClean="0"/>
              <a:t>から</a:t>
            </a:r>
            <a:r>
              <a:rPr lang="en-US" altLang="ja-JP" dirty="0" smtClean="0"/>
              <a:t>matching</a:t>
            </a:r>
            <a:r>
              <a:rPr lang="ja-JP" altLang="en-US" dirty="0" smtClean="0"/>
              <a:t>を呼び出す</a:t>
            </a:r>
            <a:r>
              <a:rPr lang="ja-JP" altLang="en-US" dirty="0"/>
              <a:t>ため，実際はコマンド</a:t>
            </a:r>
            <a:r>
              <a:rPr lang="ja-JP" altLang="en-US" dirty="0" smtClean="0"/>
              <a:t>を打つことはないかも？</a:t>
            </a:r>
            <a:endParaRPr lang="en-US" altLang="ja-JP" dirty="0" smtClean="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a:t>
            </a:r>
            <a:r>
              <a:rPr kumimoji="1" lang="en-US" altLang="ja-JP" sz="3600" dirty="0" smtClean="0"/>
              <a:t/>
            </a:r>
            <a:br>
              <a:rPr kumimoji="1" lang="en-US" altLang="ja-JP" sz="3600" dirty="0" smtClean="0"/>
            </a:br>
            <a:r>
              <a:rPr kumimoji="1" lang="ja-JP" altLang="en-US" sz="3600" dirty="0" smtClean="0"/>
              <a:t>プログラムの使い方</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925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a:t>
            </a:r>
            <a:r>
              <a:rPr kumimoji="1" lang="ja-JP" altLang="en-US" dirty="0" smtClean="0"/>
              <a:t>は</a:t>
            </a:r>
            <a:r>
              <a:rPr lang="en-US" altLang="ja-JP" dirty="0" smtClean="0"/>
              <a:t>I</a:t>
            </a:r>
            <a:r>
              <a:rPr kumimoji="1" lang="en-US" altLang="ja-JP" dirty="0" smtClean="0"/>
              <a:t>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85000" lnSpcReduction="2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a:t>
            </a:r>
            <a:r>
              <a:rPr lang="ja-JP" altLang="en-US" dirty="0" smtClean="0"/>
              <a:t>アセンブリは</a:t>
            </a:r>
            <a:r>
              <a:rPr lang="ja-JP" altLang="en-US" dirty="0" smtClean="0"/>
              <a:t>，各コンパイラごとに違う可能性．実行結果はほとんど同じ</a:t>
            </a:r>
            <a:r>
              <a:rPr lang="ja-JP" altLang="en-US" dirty="0" smtClean="0"/>
              <a:t>．</a:t>
            </a:r>
            <a:endParaRPr lang="en-US" altLang="ja-JP" dirty="0" smtClean="0"/>
          </a:p>
          <a:p>
            <a:r>
              <a:rPr lang="ja-JP" altLang="en-US" dirty="0" smtClean="0"/>
              <a:t>コンパイラオプションを変えると，アセンブリがより速く動くように最適化される．</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５．シェルスクリプト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６．実行</a:t>
            </a:r>
            <a:r>
              <a:rPr kumimoji="1" lang="ja-JP" altLang="en-US" dirty="0" smtClean="0"/>
              <a:t>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a:t>
            </a:r>
            <a:r>
              <a:rPr kumimoji="1" lang="ja-JP" altLang="en-US" dirty="0" smtClean="0"/>
              <a:t>実行</a:t>
            </a:r>
            <a:r>
              <a:rPr lang="en-US" altLang="ja-JP" dirty="0" smtClean="0"/>
              <a:t>	</a:t>
            </a:r>
            <a:r>
              <a:rPr lang="en-US" altLang="ja-JP" dirty="0"/>
              <a:t>	 </a:t>
            </a:r>
            <a:r>
              <a:rPr lang="en-US" altLang="ja-JP" dirty="0" smtClean="0"/>
              <a:t>	</a:t>
            </a:r>
          </a:p>
          <a:p>
            <a:r>
              <a:rPr lang="en-US" altLang="ja-JP" dirty="0" err="1" smtClean="0"/>
              <a:t>sh</a:t>
            </a:r>
            <a:r>
              <a:rPr lang="en-US" altLang="ja-JP" dirty="0" smtClean="0"/>
              <a:t> </a:t>
            </a:r>
            <a:r>
              <a:rPr lang="en-US" altLang="ja-JP" dirty="0"/>
              <a:t>answer.sh result </a:t>
            </a:r>
            <a:r>
              <a:rPr lang="en-US" altLang="ja-JP" dirty="0" smtClean="0"/>
              <a:t>level1</a:t>
            </a:r>
          </a:p>
          <a:p>
            <a:pPr lvl="1"/>
            <a:r>
              <a:rPr lang="ja-JP" altLang="en-US" dirty="0" smtClean="0"/>
              <a:t>答え</a:t>
            </a:r>
            <a:r>
              <a:rPr lang="ja-JP" altLang="en-US" dirty="0"/>
              <a:t>合</a:t>
            </a:r>
            <a:r>
              <a:rPr lang="ja-JP" altLang="en-US" dirty="0" smtClean="0"/>
              <a:t>わせ</a:t>
            </a:r>
            <a:endParaRPr lang="en-US" altLang="ja-JP" dirty="0"/>
          </a:p>
          <a:p>
            <a:pPr lvl="1"/>
            <a:endParaRPr lang="en-US" altLang="ja-JP" dirty="0" smtClean="0"/>
          </a:p>
          <a:p>
            <a:endParaRPr lang="en-US" altLang="ja-JP" dirty="0" smtClean="0"/>
          </a:p>
        </p:txBody>
      </p:sp>
      <p:sp>
        <p:nvSpPr>
          <p:cNvPr id="3" name="タイトル 2"/>
          <p:cNvSpPr>
            <a:spLocks noGrp="1"/>
          </p:cNvSpPr>
          <p:nvPr>
            <p:ph type="title"/>
          </p:nvPr>
        </p:nvSpPr>
        <p:spPr/>
        <p:txBody>
          <a:bodyPr/>
          <a:lstStyle/>
          <a:p>
            <a:r>
              <a:rPr lang="ja-JP" altLang="en-US" dirty="0" smtClean="0"/>
              <a:t>実行</a:t>
            </a:r>
            <a:r>
              <a:rPr lang="ja-JP" altLang="en-US" dirty="0" smtClean="0"/>
              <a:t>方法概要</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レベル　１：正解はテンプレートの中から１つ</a:t>
            </a:r>
            <a:endParaRPr lang="en-US" altLang="ja-JP" sz="2000" dirty="0" smtClean="0"/>
          </a:p>
          <a:p>
            <a:r>
              <a:rPr lang="ja-JP" altLang="en-US" sz="2000" dirty="0" smtClean="0"/>
              <a:t>レベル　２：画像にノイズが</a:t>
            </a:r>
            <a:r>
              <a:rPr lang="ja-JP" altLang="en-US" sz="2000" dirty="0" smtClean="0"/>
              <a:t>混入</a:t>
            </a:r>
            <a:endParaRPr lang="en-US" altLang="ja-JP" sz="2000" dirty="0" smtClean="0"/>
          </a:p>
          <a:p>
            <a:r>
              <a:rPr lang="ja-JP" altLang="en-US" sz="2000" dirty="0"/>
              <a:t>レベル　</a:t>
            </a:r>
            <a:r>
              <a:rPr lang="ja-JP" altLang="en-US" sz="2000" dirty="0" smtClean="0"/>
              <a:t>３：</a:t>
            </a:r>
            <a:r>
              <a:rPr lang="ja-JP" altLang="en-US" sz="2000" dirty="0" smtClean="0"/>
              <a:t>画像</a:t>
            </a:r>
            <a:r>
              <a:rPr lang="ja-JP" altLang="en-US" sz="2000" dirty="0"/>
              <a:t>コントラスト変わる(0.5, 1.0, 1.5, 2.0</a:t>
            </a:r>
            <a:r>
              <a:rPr lang="ja-JP" altLang="en-US" sz="2000" dirty="0" smtClean="0"/>
              <a:t>)</a:t>
            </a:r>
            <a:endParaRPr lang="en-US" altLang="ja-JP" sz="2000" dirty="0" smtClean="0"/>
          </a:p>
          <a:p>
            <a:r>
              <a:rPr lang="ja-JP" altLang="en-US" sz="2000" dirty="0"/>
              <a:t>レベル　</a:t>
            </a:r>
            <a:r>
              <a:rPr lang="ja-JP" altLang="en-US" sz="2000" dirty="0" smtClean="0"/>
              <a:t>４：テンプレートの背景透過</a:t>
            </a:r>
            <a:r>
              <a:rPr lang="ja-JP" altLang="en-US" sz="2000" dirty="0" smtClean="0"/>
              <a:t>する</a:t>
            </a:r>
            <a:endParaRPr lang="en-US" altLang="ja-JP" sz="2000" dirty="0"/>
          </a:p>
          <a:p>
            <a:r>
              <a:rPr lang="ja-JP" altLang="en-US" sz="2000" dirty="0" smtClean="0"/>
              <a:t>レベル　５：テンプレートサイズが可変（</a:t>
            </a:r>
            <a:r>
              <a:rPr lang="en-US" altLang="ja-JP" sz="2000" dirty="0" smtClean="0"/>
              <a:t>0.5</a:t>
            </a:r>
            <a:r>
              <a:rPr lang="ja-JP" altLang="en-US" sz="2000" dirty="0" err="1" smtClean="0"/>
              <a:t>，</a:t>
            </a:r>
            <a:r>
              <a:rPr lang="en-US" altLang="ja-JP" sz="2000" dirty="0" smtClean="0"/>
              <a:t>1</a:t>
            </a:r>
            <a:r>
              <a:rPr lang="ja-JP" altLang="en-US" sz="2000" dirty="0" err="1" smtClean="0"/>
              <a:t>，</a:t>
            </a:r>
            <a:r>
              <a:rPr lang="en-US" altLang="ja-JP" sz="2000" dirty="0" smtClean="0"/>
              <a:t>2</a:t>
            </a:r>
            <a:r>
              <a:rPr lang="ja-JP" altLang="en-US" sz="2000" dirty="0" smtClean="0"/>
              <a:t>）</a:t>
            </a:r>
            <a:endParaRPr lang="en-US" altLang="ja-JP" sz="2000" dirty="0" smtClean="0"/>
          </a:p>
          <a:p>
            <a:r>
              <a:rPr lang="ja-JP" altLang="en-US" sz="2000" dirty="0" smtClean="0"/>
              <a:t>レベル　６：テンプレートが回転（</a:t>
            </a:r>
            <a:r>
              <a:rPr lang="en-US" altLang="ja-JP" sz="2000" dirty="0" smtClean="0"/>
              <a:t>0</a:t>
            </a:r>
            <a:r>
              <a:rPr lang="ja-JP" altLang="en-US" sz="2000" dirty="0" err="1" smtClean="0"/>
              <a:t>，</a:t>
            </a:r>
            <a:r>
              <a:rPr lang="en-US" altLang="ja-JP" sz="2000" dirty="0" smtClean="0"/>
              <a:t>90</a:t>
            </a:r>
            <a:r>
              <a:rPr lang="ja-JP" altLang="en-US" sz="2000" dirty="0" err="1" smtClean="0"/>
              <a:t>，</a:t>
            </a:r>
            <a:r>
              <a:rPr lang="en-US" altLang="ja-JP" sz="2000" dirty="0" smtClean="0"/>
              <a:t>180</a:t>
            </a:r>
            <a:r>
              <a:rPr lang="ja-JP" altLang="en-US" sz="2000" dirty="0" err="1" smtClean="0"/>
              <a:t>，</a:t>
            </a:r>
            <a:r>
              <a:rPr lang="en-US" altLang="ja-JP" sz="2000" dirty="0" smtClean="0"/>
              <a:t>270</a:t>
            </a:r>
            <a:r>
              <a:rPr lang="ja-JP" altLang="en-US" sz="2000" dirty="0" smtClean="0"/>
              <a:t>）</a:t>
            </a:r>
            <a:endParaRPr lang="en-US" altLang="ja-JP" sz="2000" dirty="0" smtClean="0"/>
          </a:p>
          <a:p>
            <a:r>
              <a:rPr lang="ja-JP" altLang="en-US" sz="2000" dirty="0"/>
              <a:t>レベル　</a:t>
            </a:r>
            <a:r>
              <a:rPr lang="ja-JP" altLang="en-US" sz="2000" dirty="0" smtClean="0"/>
              <a:t>７：１～６のどれかがシャッフル</a:t>
            </a:r>
            <a:endParaRPr lang="en-US" altLang="ja-JP" sz="2000" dirty="0" smtClean="0"/>
          </a:p>
          <a:p>
            <a:r>
              <a:rPr lang="ja-JP" altLang="en-US" sz="2000" dirty="0"/>
              <a:t>レベル　</a:t>
            </a:r>
            <a:r>
              <a:rPr lang="ja-JP" altLang="en-US" sz="2000" dirty="0"/>
              <a:t>８：ノイズが混入，コントラストが</a:t>
            </a:r>
            <a:r>
              <a:rPr lang="ja-JP" altLang="en-US" sz="2000" dirty="0" smtClean="0"/>
              <a:t>変わる，</a:t>
            </a:r>
            <a:r>
              <a:rPr lang="ja-JP" altLang="en-US" sz="2000" dirty="0"/>
              <a:t>テンプレートが</a:t>
            </a:r>
            <a:r>
              <a:rPr lang="ja-JP" altLang="en-US" sz="2000" dirty="0" smtClean="0"/>
              <a:t>透過，テンプレートサイズが可変</a:t>
            </a:r>
            <a:r>
              <a:rPr lang="ja-JP" altLang="en-US" sz="2000" dirty="0" smtClean="0"/>
              <a:t>（</a:t>
            </a:r>
            <a:r>
              <a:rPr lang="en-US" altLang="ja-JP" sz="2000" dirty="0"/>
              <a:t>0.5</a:t>
            </a:r>
            <a:r>
              <a:rPr lang="ja-JP" altLang="en-US" sz="2000" dirty="0" err="1"/>
              <a:t>，</a:t>
            </a:r>
            <a:r>
              <a:rPr lang="en-US" altLang="ja-JP" sz="2000" dirty="0"/>
              <a:t>1</a:t>
            </a:r>
            <a:r>
              <a:rPr lang="ja-JP" altLang="en-US" sz="2000" dirty="0" err="1"/>
              <a:t>，</a:t>
            </a:r>
            <a:r>
              <a:rPr lang="en-US" altLang="ja-JP" sz="2000" dirty="0"/>
              <a:t>2</a:t>
            </a:r>
            <a:r>
              <a:rPr lang="ja-JP" altLang="en-US" sz="2000" dirty="0"/>
              <a:t>） </a:t>
            </a:r>
            <a:r>
              <a:rPr lang="ja-JP" altLang="en-US" sz="2000" dirty="0" smtClean="0"/>
              <a:t>，回転</a:t>
            </a:r>
            <a:r>
              <a:rPr lang="ja-JP" altLang="en-US" sz="2000" dirty="0"/>
              <a:t>（</a:t>
            </a:r>
            <a:r>
              <a:rPr lang="en-US" altLang="ja-JP" sz="2000" dirty="0"/>
              <a:t>0</a:t>
            </a:r>
            <a:r>
              <a:rPr lang="ja-JP" altLang="en-US" sz="2000" dirty="0" err="1"/>
              <a:t>，</a:t>
            </a:r>
            <a:r>
              <a:rPr lang="en-US" altLang="ja-JP" sz="2000" dirty="0"/>
              <a:t>90</a:t>
            </a:r>
            <a:r>
              <a:rPr lang="ja-JP" altLang="en-US" sz="2000" dirty="0" err="1"/>
              <a:t>，</a:t>
            </a:r>
            <a:r>
              <a:rPr lang="en-US" altLang="ja-JP" sz="2000" dirty="0"/>
              <a:t>180</a:t>
            </a:r>
            <a:r>
              <a:rPr lang="ja-JP" altLang="en-US" sz="2000" dirty="0" err="1"/>
              <a:t>，</a:t>
            </a:r>
            <a:r>
              <a:rPr lang="en-US" altLang="ja-JP" sz="2000" dirty="0"/>
              <a:t>270</a:t>
            </a:r>
            <a:r>
              <a:rPr lang="ja-JP" altLang="en-US" sz="2000" dirty="0" smtClean="0"/>
              <a:t>）．</a:t>
            </a:r>
            <a:endParaRPr lang="en-US" altLang="ja-JP" sz="2000" dirty="0"/>
          </a:p>
          <a:p>
            <a:endParaRPr lang="en-US" altLang="ja-JP" sz="2000" dirty="0" smtClean="0"/>
          </a:p>
          <a:p>
            <a:endParaRPr lang="en-US" altLang="ja-JP" sz="2000" dirty="0" smtClean="0"/>
          </a:p>
          <a:p>
            <a:endParaRPr lang="en-US" altLang="ja-JP" sz="2000" dirty="0" smtClean="0"/>
          </a:p>
          <a:p>
            <a:endParaRPr lang="en-US" altLang="ja-JP" sz="2000"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advanced_programming_signal_processing</a:t>
            </a:r>
            <a:endParaRPr lang="en-US" altLang="ja-JP" dirty="0" smtClean="0"/>
          </a:p>
          <a:p>
            <a:pPr lvl="1"/>
            <a:r>
              <a:rPr lang="ja-JP" altLang="en-US" dirty="0" smtClean="0"/>
              <a:t>これが本体．この中のディレクトリに入って作業する．</a:t>
            </a:r>
            <a:endParaRPr lang="en-US" altLang="ja-JP" dirty="0" smtClean="0"/>
          </a:p>
          <a:p>
            <a:r>
              <a:rPr lang="en-US" altLang="ja-JP" dirty="0" smtClean="0"/>
              <a:t>docs</a:t>
            </a:r>
          </a:p>
          <a:p>
            <a:pPr lvl="1"/>
            <a:r>
              <a:rPr kumimoji="1" lang="ja-JP" altLang="en-US" dirty="0" smtClean="0"/>
              <a:t>説明用のパワーポイントや</a:t>
            </a:r>
            <a:r>
              <a:rPr kumimoji="1" lang="en-US" altLang="ja-JP" dirty="0" smtClean="0"/>
              <a:t>pdf</a:t>
            </a:r>
            <a:r>
              <a:rPr kumimoji="1" lang="ja-JP" altLang="en-US" dirty="0" smtClean="0"/>
              <a:t>が入っている．</a:t>
            </a:r>
          </a:p>
          <a:p>
            <a:r>
              <a:rPr kumimoji="1" lang="en-US" altLang="ja-JP" dirty="0" smtClean="0"/>
              <a:t>dataset</a:t>
            </a:r>
          </a:p>
          <a:p>
            <a:pPr lvl="1"/>
            <a:r>
              <a:rPr lang="ja-JP" altLang="en-US" dirty="0"/>
              <a:t>必要</a:t>
            </a:r>
            <a:r>
              <a:rPr lang="ja-JP" altLang="en-US" dirty="0" smtClean="0"/>
              <a:t>ない．演習のテンプレートなどを生成するためのプログラム．興味がある人用．</a:t>
            </a:r>
            <a:r>
              <a:rPr lang="en-US" altLang="ja-JP" dirty="0" smtClean="0"/>
              <a:t>OpenCV</a:t>
            </a:r>
            <a:r>
              <a:rPr lang="ja-JP" altLang="en-US" dirty="0" smtClean="0"/>
              <a:t>が必要＆</a:t>
            </a:r>
            <a:r>
              <a:rPr lang="en-US" altLang="ja-JP" dirty="0" smtClean="0"/>
              <a:t>C++</a:t>
            </a:r>
            <a:r>
              <a:rPr lang="ja-JP" altLang="en-US" dirty="0" smtClean="0"/>
              <a:t>で書かれている．</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Tree>
    <p:extLst>
      <p:ext uri="{BB962C8B-B14F-4D97-AF65-F5344CB8AC3E}">
        <p14:creationId xmlns:p14="http://schemas.microsoft.com/office/powerpoint/2010/main" val="11970205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a:t>
            </a:r>
            <a:r>
              <a:rPr kumimoji="1" lang="en-US" altLang="ja-JP" dirty="0" smtClean="0"/>
              <a:t>	</a:t>
            </a:r>
            <a:r>
              <a:rPr kumimoji="1" lang="ja-JP" altLang="en-US" dirty="0" smtClean="0"/>
              <a:t>テンプレート</a:t>
            </a:r>
            <a:r>
              <a:rPr kumimoji="1" lang="ja-JP" altLang="en-US" dirty="0" smtClean="0"/>
              <a:t>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a:t>
            </a:r>
            <a:r>
              <a:rPr lang="ja-JP" altLang="en-US" dirty="0" smtClean="0"/>
              <a:t>いる</a:t>
            </a:r>
            <a:endParaRPr lang="en-US" altLang="ja-JP" dirty="0" smtClean="0"/>
          </a:p>
          <a:p>
            <a:pPr lvl="1"/>
            <a:r>
              <a:rPr lang="en-US" altLang="ja-JP" dirty="0" smtClean="0"/>
              <a:t>/final		</a:t>
            </a:r>
            <a:r>
              <a:rPr lang="ja-JP" altLang="en-US" dirty="0" smtClean="0"/>
              <a:t>最終テスト用の画像が入っている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normAutofit fontScale="90000"/>
          </a:bodyPr>
          <a:lstStyle/>
          <a:p>
            <a:r>
              <a:rPr lang="en-US" altLang="ja-JP" sz="3600" dirty="0" err="1"/>
              <a:t>advanced_programming_signal_processing</a:t>
            </a:r>
            <a:r>
              <a:rPr lang="en-US" altLang="ja-JP" dirty="0"/>
              <a:t/>
            </a:r>
            <a:br>
              <a:rPr lang="en-US" altLang="ja-JP" dirty="0"/>
            </a:br>
            <a:r>
              <a:rPr kumimoji="1" lang="ja-JP" altLang="en-US" dirty="0" smtClean="0"/>
              <a:t>ディレクトリ</a:t>
            </a:r>
            <a:r>
              <a:rPr kumimoji="1" lang="ja-JP" altLang="en-US" dirty="0" smtClean="0"/>
              <a:t>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r>
              <a:rPr lang="en-US" altLang="ja-JP" sz="1800" dirty="0" smtClean="0"/>
              <a:t>real    </a:t>
            </a:r>
            <a:r>
              <a:rPr lang="en-US" altLang="ja-JP" sz="1800" dirty="0" smtClean="0"/>
              <a:t>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b="1" dirty="0"/>
              <a:t>real	</a:t>
            </a:r>
            <a:r>
              <a:rPr lang="ja-JP" altLang="en-US" sz="1400" b="1"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
        <p:nvSpPr>
          <p:cNvPr id="5" name="テキスト ボックス 4"/>
          <p:cNvSpPr txBox="1"/>
          <p:nvPr/>
        </p:nvSpPr>
        <p:spPr>
          <a:xfrm>
            <a:off x="3587261" y="6284561"/>
            <a:ext cx="3360920" cy="369332"/>
          </a:xfrm>
          <a:prstGeom prst="rect">
            <a:avLst/>
          </a:prstGeom>
          <a:noFill/>
        </p:spPr>
        <p:txBody>
          <a:bodyPr wrap="none" rtlCol="0">
            <a:spAutoFit/>
          </a:bodyPr>
          <a:lstStyle/>
          <a:p>
            <a:r>
              <a:rPr kumimoji="1" lang="en-US" altLang="ja-JP" b="1" dirty="0" smtClean="0"/>
              <a:t>※</a:t>
            </a:r>
            <a:r>
              <a:rPr kumimoji="1" lang="ja-JP" altLang="en-US" b="1" dirty="0" smtClean="0"/>
              <a:t>報告は</a:t>
            </a:r>
            <a:r>
              <a:rPr kumimoji="1" lang="en-US" altLang="ja-JP" b="1" dirty="0" smtClean="0"/>
              <a:t>real</a:t>
            </a:r>
            <a:r>
              <a:rPr kumimoji="1" lang="ja-JP" altLang="en-US" b="1" dirty="0" smtClean="0"/>
              <a:t>の時間だけでよい</a:t>
            </a:r>
            <a:endParaRPr kumimoji="1" lang="ja-JP" altLang="en-US" b="1"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a:t>
            </a:r>
            <a:r>
              <a:rPr lang="ja-JP" altLang="en-US" dirty="0" smtClean="0"/>
              <a:t>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36194</TotalTime>
  <Words>6310</Words>
  <Application>Microsoft Office PowerPoint</Application>
  <PresentationFormat>画面に合わせる (4:3)</PresentationFormat>
  <Paragraphs>985</Paragraphs>
  <Slides>110</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110</vt:i4>
      </vt:variant>
    </vt:vector>
  </HeadingPairs>
  <TitlesOfParts>
    <vt:vector size="120"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連絡先</vt:lpstr>
      <vt:lpstr>目次</vt:lpstr>
      <vt:lpstr>１．概要</vt:lpstr>
      <vt:lpstr>“いらすとや“を探せ</vt:lpstr>
      <vt:lpstr>“いらすとや“を探せ</vt:lpstr>
      <vt:lpstr>スケジュール</vt:lpstr>
      <vt:lpstr>学習内容・目的</vt:lpstr>
      <vt:lpstr>難易度</vt:lpstr>
      <vt:lpstr>レベル１</vt:lpstr>
      <vt:lpstr>レベル２</vt:lpstr>
      <vt:lpstr>レベル３</vt:lpstr>
      <vt:lpstr>レベル４</vt:lpstr>
      <vt:lpstr>レベル５</vt:lpstr>
      <vt:lpstr>レベル６</vt:lpstr>
      <vt:lpstr>レベル７</vt:lpstr>
      <vt:lpstr>コンテスト</vt:lpstr>
      <vt:lpstr>班による役割分担例</vt:lpstr>
      <vt:lpstr>レポート等</vt:lpstr>
      <vt:lpstr>レポートの注意事項</vt:lpstr>
      <vt:lpstr>その他事項</vt:lpstr>
      <vt:lpstr>２．画像処理</vt:lpstr>
      <vt:lpstr>画像処理って？</vt:lpstr>
      <vt:lpstr>アプリケーション</vt:lpstr>
      <vt:lpstr>画像信号の重要性</vt:lpstr>
      <vt:lpstr>デジタル画像</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３．ImageMagickによる画像処理</vt:lpstr>
      <vt:lpstr>ImageMagick</vt:lpstr>
      <vt:lpstr>コマンド</vt:lpstr>
      <vt:lpstr>使用例</vt:lpstr>
      <vt:lpstr>使用例２</vt:lpstr>
      <vt:lpstr>使用例３</vt:lpstr>
      <vt:lpstr>ImageMagickでできる画像処理</vt:lpstr>
      <vt:lpstr>サイズ変更</vt:lpstr>
      <vt:lpstr>回転</vt:lpstr>
      <vt:lpstr>二値化</vt:lpstr>
      <vt:lpstr>エッジ検出</vt:lpstr>
      <vt:lpstr>白黒化</vt:lpstr>
      <vt:lpstr>減色</vt:lpstr>
      <vt:lpstr>明るさ，彩度，色相を変更する</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４．テンプレートマッチングのＣ言語プログラミング</vt:lpstr>
      <vt:lpstr>テンプレートマッチング</vt:lpstr>
      <vt:lpstr>似ているとは？</vt:lpstr>
      <vt:lpstr>色々な類似度</vt:lpstr>
      <vt:lpstr>テンプレートマッチングをする方法</vt:lpstr>
      <vt:lpstr>実装している関数</vt:lpstr>
      <vt:lpstr>コンパイルの仕方</vt:lpstr>
      <vt:lpstr>Makefile</vt:lpstr>
      <vt:lpstr>テンプレートマッチング プログラムの使い方</vt:lpstr>
      <vt:lpstr>サンプルコードの 対応画像フォーマット</vt:lpstr>
      <vt:lpstr>コンパイラ</vt:lpstr>
      <vt:lpstr>５．シェルスクリプト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６．実行マニュアル</vt:lpstr>
      <vt:lpstr>実行方法概要</vt:lpstr>
      <vt:lpstr>ディレクトリ構成</vt:lpstr>
      <vt:lpstr>advanced_programming_signal_processing ディレクトリ構成</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７．課題</vt:lpstr>
      <vt:lpstr>１週目演習課題</vt:lpstr>
      <vt:lpstr>２・３週目演習課題</vt:lpstr>
      <vt:lpstr>4週目演習課題</vt:lpstr>
      <vt:lpstr>８．参考資料・ヒント</vt:lpstr>
      <vt:lpstr>参考資料</vt:lpstr>
      <vt:lpstr>さまざまなテクニック</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339</cp:revision>
  <cp:lastPrinted>2016-10-01T20:39:56Z</cp:lastPrinted>
  <dcterms:created xsi:type="dcterms:W3CDTF">2014-11-23T09:41:51Z</dcterms:created>
  <dcterms:modified xsi:type="dcterms:W3CDTF">2020-05-30T10:32:39Z</dcterms:modified>
</cp:coreProperties>
</file>